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4"/>
  </p:sldMasterIdLst>
  <p:notesMasterIdLst>
    <p:notesMasterId r:id="rId32"/>
  </p:notesMasterIdLst>
  <p:handoutMasterIdLst>
    <p:handoutMasterId r:id="rId33"/>
  </p:handoutMasterIdLst>
  <p:sldIdLst>
    <p:sldId id="256" r:id="rId5"/>
    <p:sldId id="285" r:id="rId6"/>
    <p:sldId id="266" r:id="rId7"/>
    <p:sldId id="262" r:id="rId8"/>
    <p:sldId id="280" r:id="rId9"/>
    <p:sldId id="267" r:id="rId10"/>
    <p:sldId id="261" r:id="rId11"/>
    <p:sldId id="268" r:id="rId12"/>
    <p:sldId id="269" r:id="rId13"/>
    <p:sldId id="270" r:id="rId14"/>
    <p:sldId id="271" r:id="rId15"/>
    <p:sldId id="272" r:id="rId16"/>
    <p:sldId id="273" r:id="rId17"/>
    <p:sldId id="274" r:id="rId18"/>
    <p:sldId id="275" r:id="rId19"/>
    <p:sldId id="279" r:id="rId20"/>
    <p:sldId id="276" r:id="rId21"/>
    <p:sldId id="278" r:id="rId22"/>
    <p:sldId id="281" r:id="rId23"/>
    <p:sldId id="287" r:id="rId24"/>
    <p:sldId id="288" r:id="rId25"/>
    <p:sldId id="286" r:id="rId26"/>
    <p:sldId id="282" r:id="rId27"/>
    <p:sldId id="265" r:id="rId28"/>
    <p:sldId id="283" r:id="rId29"/>
    <p:sldId id="284" r:id="rId30"/>
    <p:sldId id="260"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iyush Chouhan" initials="PC" lastIdx="1" clrIdx="0">
    <p:extLst>
      <p:ext uri="{19B8F6BF-5375-455C-9EA6-DF929625EA0E}">
        <p15:presenceInfo xmlns:p15="http://schemas.microsoft.com/office/powerpoint/2012/main" userId="03d389fc051dc72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2DEFA"/>
    <a:srgbClr val="F68536"/>
    <a:srgbClr val="F67B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48"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7/22/2021</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7/22/2021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7</a:t>
            </a:fld>
            <a:endParaRPr lang="en-US" dirty="0"/>
          </a:p>
        </p:txBody>
      </p:sp>
    </p:spTree>
    <p:extLst>
      <p:ext uri="{BB962C8B-B14F-4D97-AF65-F5344CB8AC3E}">
        <p14:creationId xmlns:p14="http://schemas.microsoft.com/office/powerpoint/2010/main" val="431927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27</a:t>
            </a:fld>
            <a:endParaRPr lang="en-US" dirty="0"/>
          </a:p>
        </p:txBody>
      </p:sp>
    </p:spTree>
    <p:extLst>
      <p:ext uri="{BB962C8B-B14F-4D97-AF65-F5344CB8AC3E}">
        <p14:creationId xmlns:p14="http://schemas.microsoft.com/office/powerpoint/2010/main" val="1046714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7/22/2021</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7/22/2021</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7/22/2021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7/22/2021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7/22/2021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7/22/2021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7/22/2021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7/22/2021</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7/22/2021</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hyperlink" Target="https://en.wikipedia.org/wiki/Angular_(web_framework)" TargetMode="External"/><Relationship Id="rId18" Type="http://schemas.openxmlformats.org/officeDocument/2006/relationships/image" Target="../media/image19.png"/><Relationship Id="rId3" Type="http://schemas.microsoft.com/office/2007/relationships/hdphoto" Target="../media/hdphoto2.wdp"/><Relationship Id="rId7" Type="http://schemas.openxmlformats.org/officeDocument/2006/relationships/hyperlink" Target="https://en.wikipedia.org/wiki/Amazon_Web_Services" TargetMode="External"/><Relationship Id="rId12" Type="http://schemas.openxmlformats.org/officeDocument/2006/relationships/image" Target="../media/image7.png"/><Relationship Id="rId17" Type="http://schemas.openxmlformats.org/officeDocument/2006/relationships/hyperlink" Target="https://en.wikipedia.org/wiki/Firefox" TargetMode="External"/><Relationship Id="rId2" Type="http://schemas.openxmlformats.org/officeDocument/2006/relationships/image" Target="../media/image15.png"/><Relationship Id="rId16"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hyperlink" Target="https://opensource.com/article/20/5/seaborn-python" TargetMode="External"/><Relationship Id="rId5" Type="http://schemas.openxmlformats.org/officeDocument/2006/relationships/hyperlink" Target="https://en.wikiversity.org/wiki/Python_Concepts" TargetMode="External"/><Relationship Id="rId15" Type="http://schemas.openxmlformats.org/officeDocument/2006/relationships/hyperlink" Target="https://en.wikipedia.org/wiki/Microsoft_Edge" TargetMode="External"/><Relationship Id="rId10" Type="http://schemas.openxmlformats.org/officeDocument/2006/relationships/image" Target="../media/image16.png"/><Relationship Id="rId19" Type="http://schemas.openxmlformats.org/officeDocument/2006/relationships/hyperlink" Target="https://en.wikipedia.org/wiki/.crx" TargetMode="External"/><Relationship Id="rId4" Type="http://schemas.openxmlformats.org/officeDocument/2006/relationships/image" Target="../media/image8.png"/><Relationship Id="rId9" Type="http://schemas.openxmlformats.org/officeDocument/2006/relationships/hyperlink" Target="https://fr.wikipedia.org/wiki/TensorFlow" TargetMode="External"/><Relationship Id="rId1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s://fr.wikipedia.org/wiki/TensorFlow" TargetMode="External"/><Relationship Id="rId5" Type="http://schemas.openxmlformats.org/officeDocument/2006/relationships/image" Target="../media/image4.png"/><Relationship Id="rId4" Type="http://schemas.openxmlformats.org/officeDocument/2006/relationships/hyperlink" Target="http://mariademolina.blogspot.com.es/2016/09/python.html"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en.wikiversity.org/wiki/Python_Concepts" TargetMode="External"/><Relationship Id="rId13" Type="http://schemas.openxmlformats.org/officeDocument/2006/relationships/image" Target="../media/image11.png"/><Relationship Id="rId3" Type="http://schemas.openxmlformats.org/officeDocument/2006/relationships/image" Target="../media/image6.jpg"/><Relationship Id="rId7" Type="http://schemas.openxmlformats.org/officeDocument/2006/relationships/image" Target="../media/image8.png"/><Relationship Id="rId12" Type="http://schemas.openxmlformats.org/officeDocument/2006/relationships/hyperlink" Target="https://freesvg.org/1554243862"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en.wikipedia.org/wiki/Angular_(web_framework)" TargetMode="External"/><Relationship Id="rId11" Type="http://schemas.openxmlformats.org/officeDocument/2006/relationships/image" Target="../media/image10.png"/><Relationship Id="rId5" Type="http://schemas.openxmlformats.org/officeDocument/2006/relationships/image" Target="../media/image7.png"/><Relationship Id="rId10" Type="http://schemas.openxmlformats.org/officeDocument/2006/relationships/hyperlink" Target="https://elcodigok.blogspot.com/" TargetMode="External"/><Relationship Id="rId4" Type="http://schemas.openxmlformats.org/officeDocument/2006/relationships/hyperlink" Target="https://towardsdatascience.com/revolution-of-artificial-intelligence-in-science-4047440a3cd0" TargetMode="External"/><Relationship Id="rId9" Type="http://schemas.openxmlformats.org/officeDocument/2006/relationships/image" Target="../media/image9.jpg"/><Relationship Id="rId14" Type="http://schemas.openxmlformats.org/officeDocument/2006/relationships/hyperlink" Target="https://en.wikipedia.org/wiki/Amazon_Web_Services"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500" y="0"/>
            <a:ext cx="12191980" cy="6857990"/>
          </a:xfrm>
          <a:prstGeom prst="rect">
            <a:avLst/>
          </a:prstGeom>
        </p:spPr>
      </p:pic>
      <p:sp>
        <p:nvSpPr>
          <p:cNvPr id="4" name="Rectangle 3">
            <a:extLst>
              <a:ext uri="{FF2B5EF4-FFF2-40B4-BE49-F238E27FC236}">
                <a16:creationId xmlns:a16="http://schemas.microsoft.com/office/drawing/2014/main" id="{0C69D63F-65CE-462B-986D-2F00A759E614}"/>
              </a:ext>
            </a:extLst>
          </p:cNvPr>
          <p:cNvSpPr/>
          <p:nvPr/>
        </p:nvSpPr>
        <p:spPr>
          <a:xfrm>
            <a:off x="482601" y="1297419"/>
            <a:ext cx="11260667" cy="4908071"/>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2290" y="1304385"/>
            <a:ext cx="10993549" cy="1841688"/>
          </a:xfrm>
        </p:spPr>
        <p:txBody>
          <a:bodyPr>
            <a:noAutofit/>
          </a:bodyPr>
          <a:lstStyle/>
          <a:p>
            <a:pPr algn="ctr"/>
            <a:r>
              <a:rPr lang="en-US" sz="3200" b="1" i="0" dirty="0">
                <a:solidFill>
                  <a:schemeClr val="accent3">
                    <a:lumMod val="60000"/>
                    <a:lumOff val="40000"/>
                  </a:schemeClr>
                </a:solidFill>
                <a:effectLst/>
                <a:latin typeface="Sitka Text" panose="02000505000000020004" pitchFamily="2" charset="0"/>
              </a:rPr>
              <a:t>Reconstructing Perceived Images from Human Brain Activities using TWIN DEEP NEURAL NETWORK</a:t>
            </a:r>
            <a:endParaRPr lang="en-US" sz="3200" dirty="0">
              <a:solidFill>
                <a:schemeClr val="accent3">
                  <a:lumMod val="60000"/>
                  <a:lumOff val="40000"/>
                </a:schemeClr>
              </a:solidFill>
              <a:latin typeface="Sitka Text" panose="02000505000000020004" pitchFamily="2" charset="0"/>
            </a:endParaRPr>
          </a:p>
        </p:txBody>
      </p:sp>
      <p:sp>
        <p:nvSpPr>
          <p:cNvPr id="5" name="TextBox 4">
            <a:extLst>
              <a:ext uri="{FF2B5EF4-FFF2-40B4-BE49-F238E27FC236}">
                <a16:creationId xmlns:a16="http://schemas.microsoft.com/office/drawing/2014/main" id="{147E2752-CAB0-4716-ABF7-079CDE683AAE}"/>
              </a:ext>
            </a:extLst>
          </p:cNvPr>
          <p:cNvSpPr txBox="1"/>
          <p:nvPr/>
        </p:nvSpPr>
        <p:spPr>
          <a:xfrm>
            <a:off x="3098578" y="3046319"/>
            <a:ext cx="6409677" cy="400110"/>
          </a:xfrm>
          <a:prstGeom prst="rect">
            <a:avLst/>
          </a:prstGeom>
          <a:noFill/>
        </p:spPr>
        <p:txBody>
          <a:bodyPr wrap="square" rtlCol="0">
            <a:spAutoFit/>
          </a:bodyPr>
          <a:lstStyle/>
          <a:p>
            <a:r>
              <a:rPr lang="en-US" sz="2000" dirty="0">
                <a:solidFill>
                  <a:schemeClr val="accent3">
                    <a:lumMod val="60000"/>
                    <a:lumOff val="40000"/>
                  </a:schemeClr>
                </a:solidFill>
                <a:latin typeface="Sitka Text" panose="02000505000000020004" pitchFamily="2" charset="0"/>
              </a:rPr>
              <a:t>Domain : </a:t>
            </a:r>
            <a:r>
              <a:rPr lang="en-US" sz="2000" dirty="0">
                <a:solidFill>
                  <a:srgbClr val="FFC000"/>
                </a:solidFill>
                <a:latin typeface="Sitka Text" panose="02000505000000020004" pitchFamily="2" charset="0"/>
              </a:rPr>
              <a:t>M</a:t>
            </a:r>
            <a:r>
              <a:rPr lang="en-US" sz="2000" dirty="0">
                <a:solidFill>
                  <a:schemeClr val="accent3">
                    <a:lumMod val="60000"/>
                    <a:lumOff val="40000"/>
                  </a:schemeClr>
                </a:solidFill>
                <a:latin typeface="Sitka Text" panose="02000505000000020004" pitchFamily="2" charset="0"/>
              </a:rPr>
              <a:t>achine Learning and </a:t>
            </a:r>
            <a:r>
              <a:rPr lang="en-US" sz="2000" dirty="0">
                <a:solidFill>
                  <a:srgbClr val="FFC000"/>
                </a:solidFill>
                <a:latin typeface="Sitka Text" panose="02000505000000020004" pitchFamily="2" charset="0"/>
              </a:rPr>
              <a:t>N</a:t>
            </a:r>
            <a:r>
              <a:rPr lang="en-US" sz="2000" dirty="0">
                <a:solidFill>
                  <a:schemeClr val="accent3">
                    <a:lumMod val="60000"/>
                    <a:lumOff val="40000"/>
                  </a:schemeClr>
                </a:solidFill>
                <a:latin typeface="Sitka Text" panose="02000505000000020004" pitchFamily="2" charset="0"/>
              </a:rPr>
              <a:t>euroscience</a:t>
            </a:r>
            <a:endParaRPr lang="en-IN" sz="2000" dirty="0">
              <a:solidFill>
                <a:schemeClr val="accent3">
                  <a:lumMod val="60000"/>
                  <a:lumOff val="40000"/>
                </a:schemeClr>
              </a:solidFill>
              <a:latin typeface="Sitka Text" panose="02000505000000020004" pitchFamily="2" charset="0"/>
            </a:endParaRPr>
          </a:p>
        </p:txBody>
      </p:sp>
      <p:sp>
        <p:nvSpPr>
          <p:cNvPr id="6" name="TextBox 5">
            <a:extLst>
              <a:ext uri="{FF2B5EF4-FFF2-40B4-BE49-F238E27FC236}">
                <a16:creationId xmlns:a16="http://schemas.microsoft.com/office/drawing/2014/main" id="{7D911E24-3294-4C61-96A2-A06DCC4E41CD}"/>
              </a:ext>
            </a:extLst>
          </p:cNvPr>
          <p:cNvSpPr txBox="1"/>
          <p:nvPr/>
        </p:nvSpPr>
        <p:spPr>
          <a:xfrm>
            <a:off x="2776570" y="3554522"/>
            <a:ext cx="6604988" cy="1200329"/>
          </a:xfrm>
          <a:prstGeom prst="rect">
            <a:avLst/>
          </a:prstGeom>
          <a:noFill/>
        </p:spPr>
        <p:txBody>
          <a:bodyPr wrap="square" rtlCol="0">
            <a:spAutoFit/>
          </a:bodyPr>
          <a:lstStyle/>
          <a:p>
            <a:r>
              <a:rPr lang="en-US" u="sng" dirty="0">
                <a:solidFill>
                  <a:schemeClr val="accent3">
                    <a:lumMod val="60000"/>
                    <a:lumOff val="40000"/>
                  </a:schemeClr>
                </a:solidFill>
                <a:latin typeface="Sitka Text" panose="02000505000000020004" pitchFamily="2" charset="0"/>
              </a:rPr>
              <a:t>				          Team Members		                     	</a:t>
            </a:r>
            <a:endParaRPr lang="en-US" dirty="0">
              <a:solidFill>
                <a:schemeClr val="accent3">
                  <a:lumMod val="60000"/>
                  <a:lumOff val="40000"/>
                </a:schemeClr>
              </a:solidFill>
              <a:latin typeface="Sitka Text" panose="02000505000000020004" pitchFamily="2" charset="0"/>
            </a:endParaRPr>
          </a:p>
          <a:p>
            <a:pPr marL="285750" indent="-285750">
              <a:buFont typeface="Arial" panose="020B0604020202020204" pitchFamily="34" charset="0"/>
              <a:buChar char="•"/>
            </a:pPr>
            <a:r>
              <a:rPr lang="en-US" dirty="0">
                <a:solidFill>
                  <a:schemeClr val="accent3">
                    <a:lumMod val="60000"/>
                    <a:lumOff val="40000"/>
                  </a:schemeClr>
                </a:solidFill>
                <a:latin typeface="Sitka Text" panose="02000505000000020004" pitchFamily="2" charset="0"/>
              </a:rPr>
              <a:t>KEDAR R (211417104117)</a:t>
            </a:r>
          </a:p>
          <a:p>
            <a:pPr marL="285750" indent="-285750">
              <a:buFont typeface="Arial" panose="020B0604020202020204" pitchFamily="34" charset="0"/>
              <a:buChar char="•"/>
            </a:pPr>
            <a:r>
              <a:rPr lang="en-US" dirty="0">
                <a:solidFill>
                  <a:schemeClr val="accent3">
                    <a:lumMod val="60000"/>
                    <a:lumOff val="40000"/>
                  </a:schemeClr>
                </a:solidFill>
                <a:latin typeface="Sitka Text" panose="02000505000000020004" pitchFamily="2" charset="0"/>
              </a:rPr>
              <a:t>MOHANAVEL R (211417104149)</a:t>
            </a:r>
          </a:p>
          <a:p>
            <a:pPr marL="285750" indent="-285750">
              <a:buFont typeface="Arial" panose="020B0604020202020204" pitchFamily="34" charset="0"/>
              <a:buChar char="•"/>
            </a:pPr>
            <a:r>
              <a:rPr lang="en-US" dirty="0">
                <a:solidFill>
                  <a:schemeClr val="accent3">
                    <a:lumMod val="60000"/>
                    <a:lumOff val="40000"/>
                  </a:schemeClr>
                </a:solidFill>
                <a:latin typeface="Sitka Text" panose="02000505000000020004" pitchFamily="2" charset="0"/>
              </a:rPr>
              <a:t>PIYUSH CHOUHAN M (211417104183)</a:t>
            </a:r>
            <a:endParaRPr lang="en-IN" dirty="0">
              <a:solidFill>
                <a:schemeClr val="accent3">
                  <a:lumMod val="60000"/>
                  <a:lumOff val="40000"/>
                </a:schemeClr>
              </a:solidFill>
              <a:latin typeface="Sitka Text" panose="02000505000000020004" pitchFamily="2" charset="0"/>
            </a:endParaRPr>
          </a:p>
        </p:txBody>
      </p:sp>
      <p:sp>
        <p:nvSpPr>
          <p:cNvPr id="3" name="TextBox 2">
            <a:extLst>
              <a:ext uri="{FF2B5EF4-FFF2-40B4-BE49-F238E27FC236}">
                <a16:creationId xmlns:a16="http://schemas.microsoft.com/office/drawing/2014/main" id="{51F825DC-15D5-45D8-B25C-8442DF1543F5}"/>
              </a:ext>
            </a:extLst>
          </p:cNvPr>
          <p:cNvSpPr txBox="1"/>
          <p:nvPr/>
        </p:nvSpPr>
        <p:spPr>
          <a:xfrm>
            <a:off x="2717613" y="4836516"/>
            <a:ext cx="6790642" cy="1107996"/>
          </a:xfrm>
          <a:prstGeom prst="rect">
            <a:avLst/>
          </a:prstGeom>
          <a:noFill/>
        </p:spPr>
        <p:txBody>
          <a:bodyPr wrap="none" rtlCol="0">
            <a:spAutoFit/>
          </a:bodyPr>
          <a:lstStyle/>
          <a:p>
            <a:pPr algn="just"/>
            <a:r>
              <a:rPr lang="en-US" u="sng" dirty="0">
                <a:solidFill>
                  <a:srgbClr val="A2DEFA"/>
                </a:solidFill>
                <a:latin typeface="Sitka Text" panose="02000505000000020004" pitchFamily="2" charset="0"/>
              </a:rPr>
              <a:t>                                         Guided by                                           </a:t>
            </a:r>
          </a:p>
          <a:p>
            <a:pPr algn="ctr"/>
            <a:r>
              <a:rPr lang="en-US" sz="1600" dirty="0">
                <a:solidFill>
                  <a:srgbClr val="A2DEFA"/>
                </a:solidFill>
                <a:latin typeface="Sitka Text" panose="02000505000000020004" pitchFamily="2" charset="0"/>
              </a:rPr>
              <a:t>Dr. N. Pughazendi,</a:t>
            </a:r>
          </a:p>
          <a:p>
            <a:pPr algn="ctr"/>
            <a:r>
              <a:rPr lang="en-US" sz="1600" dirty="0">
                <a:solidFill>
                  <a:srgbClr val="A2DEFA"/>
                </a:solidFill>
                <a:latin typeface="Sitka Text" panose="02000505000000020004" pitchFamily="2" charset="0"/>
              </a:rPr>
              <a:t>Professor, </a:t>
            </a:r>
          </a:p>
          <a:p>
            <a:pPr algn="ctr"/>
            <a:r>
              <a:rPr lang="en-US" sz="1600" dirty="0">
                <a:solidFill>
                  <a:srgbClr val="A2DEFA"/>
                </a:solidFill>
                <a:latin typeface="Sitka Text" panose="02000505000000020004" pitchFamily="2" charset="0"/>
              </a:rPr>
              <a:t>Panimalar Engineering College</a:t>
            </a:r>
            <a:endParaRPr lang="en-IN" sz="1600" dirty="0">
              <a:solidFill>
                <a:srgbClr val="A2DEFA"/>
              </a:solidFill>
              <a:latin typeface="Sitka Text" panose="02000505000000020004" pitchFamily="2" charset="0"/>
            </a:endParaRPr>
          </a:p>
        </p:txBody>
      </p:sp>
    </p:spTree>
    <p:extLst>
      <p:ext uri="{BB962C8B-B14F-4D97-AF65-F5344CB8AC3E}">
        <p14:creationId xmlns:p14="http://schemas.microsoft.com/office/powerpoint/2010/main"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D710C-CF66-4225-9BC9-B0FE596F31AA}"/>
              </a:ext>
            </a:extLst>
          </p:cNvPr>
          <p:cNvSpPr>
            <a:spLocks noGrp="1"/>
          </p:cNvSpPr>
          <p:nvPr>
            <p:ph type="title"/>
          </p:nvPr>
        </p:nvSpPr>
        <p:spPr/>
        <p:txBody>
          <a:bodyPr>
            <a:normAutofit/>
          </a:bodyPr>
          <a:lstStyle/>
          <a:p>
            <a:r>
              <a:rPr lang="en-US" sz="3200" b="1" dirty="0">
                <a:latin typeface="Sitka Text" panose="02000505000000020004" pitchFamily="2" charset="0"/>
              </a:rPr>
              <a:t>Deployment diagram</a:t>
            </a:r>
            <a:endParaRPr lang="en-IN" sz="3200" b="1" dirty="0">
              <a:latin typeface="Sitka Text" panose="02000505000000020004" pitchFamily="2" charset="0"/>
            </a:endParaRPr>
          </a:p>
        </p:txBody>
      </p:sp>
      <p:pic>
        <p:nvPicPr>
          <p:cNvPr id="5" name="Content Placeholder 4">
            <a:extLst>
              <a:ext uri="{FF2B5EF4-FFF2-40B4-BE49-F238E27FC236}">
                <a16:creationId xmlns:a16="http://schemas.microsoft.com/office/drawing/2014/main" id="{21A1DCE3-DA96-4C25-BD1B-4BFA7F1F9B73}"/>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13000"/>
                    </a14:imgEffect>
                    <a14:imgEffect>
                      <a14:saturation sat="1000"/>
                    </a14:imgEffect>
                    <a14:imgEffect>
                      <a14:brightnessContrast contrast="52000"/>
                    </a14:imgEffect>
                  </a14:imgLayer>
                </a14:imgProps>
              </a:ext>
            </a:extLst>
          </a:blip>
          <a:stretch>
            <a:fillRect/>
          </a:stretch>
        </p:blipFill>
        <p:spPr>
          <a:xfrm>
            <a:off x="1194832" y="2322295"/>
            <a:ext cx="9802335" cy="2986552"/>
          </a:xfrm>
        </p:spPr>
      </p:pic>
      <p:pic>
        <p:nvPicPr>
          <p:cNvPr id="6" name="Picture 5">
            <a:extLst>
              <a:ext uri="{FF2B5EF4-FFF2-40B4-BE49-F238E27FC236}">
                <a16:creationId xmlns:a16="http://schemas.microsoft.com/office/drawing/2014/main" id="{BE4E4367-8435-46D5-B593-704B15105046}"/>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1851781" y="5408997"/>
            <a:ext cx="589578" cy="589578"/>
          </a:xfrm>
          <a:prstGeom prst="rect">
            <a:avLst/>
          </a:prstGeom>
        </p:spPr>
      </p:pic>
      <p:pic>
        <p:nvPicPr>
          <p:cNvPr id="8" name="Picture 7">
            <a:extLst>
              <a:ext uri="{FF2B5EF4-FFF2-40B4-BE49-F238E27FC236}">
                <a16:creationId xmlns:a16="http://schemas.microsoft.com/office/drawing/2014/main" id="{B7FC24DB-8680-465E-A3E4-4DD8743A4F91}"/>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2644853" y="5490814"/>
            <a:ext cx="773050" cy="462541"/>
          </a:xfrm>
          <a:prstGeom prst="rect">
            <a:avLst/>
          </a:prstGeom>
        </p:spPr>
      </p:pic>
      <p:pic>
        <p:nvPicPr>
          <p:cNvPr id="10" name="Picture 9">
            <a:extLst>
              <a:ext uri="{FF2B5EF4-FFF2-40B4-BE49-F238E27FC236}">
                <a16:creationId xmlns:a16="http://schemas.microsoft.com/office/drawing/2014/main" id="{49A605B4-2C90-42E4-A507-94298B2BB4B2}"/>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3621397" y="5353111"/>
            <a:ext cx="603707" cy="645464"/>
          </a:xfrm>
          <a:prstGeom prst="rect">
            <a:avLst/>
          </a:prstGeom>
        </p:spPr>
      </p:pic>
      <p:pic>
        <p:nvPicPr>
          <p:cNvPr id="12" name="Picture 11">
            <a:extLst>
              <a:ext uri="{FF2B5EF4-FFF2-40B4-BE49-F238E27FC236}">
                <a16:creationId xmlns:a16="http://schemas.microsoft.com/office/drawing/2014/main" id="{FA02D265-BDB6-4F0D-8FDF-77BC50C39D15}"/>
              </a:ext>
            </a:extLst>
          </p:cNvPr>
          <p:cNvPicPr>
            <a:picLocks noChangeAspect="1"/>
          </p:cNvPicPr>
          <p:nvPr/>
        </p:nvPicPr>
        <p:blipFill>
          <a:blip r:embed="rId10">
            <a:extLst>
              <a:ext uri="{837473B0-CC2E-450A-ABE3-18F120FF3D39}">
                <a1611:picAttrSrcUrl xmlns:a1611="http://schemas.microsoft.com/office/drawing/2016/11/main" r:id="rId11"/>
              </a:ext>
            </a:extLst>
          </a:blip>
          <a:stretch>
            <a:fillRect/>
          </a:stretch>
        </p:blipFill>
        <p:spPr>
          <a:xfrm>
            <a:off x="4380318" y="5408997"/>
            <a:ext cx="807201" cy="620648"/>
          </a:xfrm>
          <a:prstGeom prst="rect">
            <a:avLst/>
          </a:prstGeom>
        </p:spPr>
      </p:pic>
      <p:pic>
        <p:nvPicPr>
          <p:cNvPr id="14" name="Picture 13">
            <a:extLst>
              <a:ext uri="{FF2B5EF4-FFF2-40B4-BE49-F238E27FC236}">
                <a16:creationId xmlns:a16="http://schemas.microsoft.com/office/drawing/2014/main" id="{303C0F9C-575C-42CD-963B-F790F0C19AE5}"/>
              </a:ext>
            </a:extLst>
          </p:cNvPr>
          <p:cNvPicPr>
            <a:picLocks noChangeAspect="1"/>
          </p:cNvPicPr>
          <p:nvPr/>
        </p:nvPicPr>
        <p:blipFill>
          <a:blip r:embed="rId12">
            <a:extLst>
              <a:ext uri="{837473B0-CC2E-450A-ABE3-18F120FF3D39}">
                <a1611:picAttrSrcUrl xmlns:a1611="http://schemas.microsoft.com/office/drawing/2016/11/main" r:id="rId13"/>
              </a:ext>
            </a:extLst>
          </a:blip>
          <a:stretch>
            <a:fillRect/>
          </a:stretch>
        </p:blipFill>
        <p:spPr>
          <a:xfrm>
            <a:off x="7359611" y="5308847"/>
            <a:ext cx="854168" cy="854168"/>
          </a:xfrm>
          <a:prstGeom prst="rect">
            <a:avLst/>
          </a:prstGeom>
        </p:spPr>
      </p:pic>
      <p:pic>
        <p:nvPicPr>
          <p:cNvPr id="16" name="Picture 15">
            <a:extLst>
              <a:ext uri="{FF2B5EF4-FFF2-40B4-BE49-F238E27FC236}">
                <a16:creationId xmlns:a16="http://schemas.microsoft.com/office/drawing/2014/main" id="{0225EE88-F082-460A-9EF1-6F695E2C4C87}"/>
              </a:ext>
            </a:extLst>
          </p:cNvPr>
          <p:cNvPicPr>
            <a:picLocks noChangeAspect="1"/>
          </p:cNvPicPr>
          <p:nvPr/>
        </p:nvPicPr>
        <p:blipFill>
          <a:blip r:embed="rId14">
            <a:extLst>
              <a:ext uri="{837473B0-CC2E-450A-ABE3-18F120FF3D39}">
                <a1611:picAttrSrcUrl xmlns:a1611="http://schemas.microsoft.com/office/drawing/2016/11/main" r:id="rId15"/>
              </a:ext>
            </a:extLst>
          </a:blip>
          <a:stretch>
            <a:fillRect/>
          </a:stretch>
        </p:blipFill>
        <p:spPr>
          <a:xfrm>
            <a:off x="8322026" y="5420676"/>
            <a:ext cx="671387" cy="671387"/>
          </a:xfrm>
          <a:prstGeom prst="rect">
            <a:avLst/>
          </a:prstGeom>
        </p:spPr>
      </p:pic>
      <p:pic>
        <p:nvPicPr>
          <p:cNvPr id="19" name="Picture 18">
            <a:extLst>
              <a:ext uri="{FF2B5EF4-FFF2-40B4-BE49-F238E27FC236}">
                <a16:creationId xmlns:a16="http://schemas.microsoft.com/office/drawing/2014/main" id="{7242BDB2-4CCF-4D64-975D-AA1A481F15DB}"/>
              </a:ext>
            </a:extLst>
          </p:cNvPr>
          <p:cNvPicPr>
            <a:picLocks noChangeAspect="1"/>
          </p:cNvPicPr>
          <p:nvPr/>
        </p:nvPicPr>
        <p:blipFill>
          <a:blip r:embed="rId16">
            <a:extLst>
              <a:ext uri="{837473B0-CC2E-450A-ABE3-18F120FF3D39}">
                <a1611:picAttrSrcUrl xmlns:a1611="http://schemas.microsoft.com/office/drawing/2016/11/main" r:id="rId17"/>
              </a:ext>
            </a:extLst>
          </a:blip>
          <a:stretch>
            <a:fillRect/>
          </a:stretch>
        </p:blipFill>
        <p:spPr>
          <a:xfrm>
            <a:off x="9101660" y="5420676"/>
            <a:ext cx="705571" cy="705571"/>
          </a:xfrm>
          <a:prstGeom prst="rect">
            <a:avLst/>
          </a:prstGeom>
        </p:spPr>
      </p:pic>
      <p:pic>
        <p:nvPicPr>
          <p:cNvPr id="22" name="Picture 21">
            <a:extLst>
              <a:ext uri="{FF2B5EF4-FFF2-40B4-BE49-F238E27FC236}">
                <a16:creationId xmlns:a16="http://schemas.microsoft.com/office/drawing/2014/main" id="{7BD169B1-F336-4992-8F83-8D016DA00F8D}"/>
              </a:ext>
            </a:extLst>
          </p:cNvPr>
          <p:cNvPicPr>
            <a:picLocks noChangeAspect="1"/>
          </p:cNvPicPr>
          <p:nvPr/>
        </p:nvPicPr>
        <p:blipFill>
          <a:blip r:embed="rId18">
            <a:extLst>
              <a:ext uri="{837473B0-CC2E-450A-ABE3-18F120FF3D39}">
                <a1611:picAttrSrcUrl xmlns:a1611="http://schemas.microsoft.com/office/drawing/2016/11/main" r:id="rId19"/>
              </a:ext>
            </a:extLst>
          </a:blip>
          <a:stretch>
            <a:fillRect/>
          </a:stretch>
        </p:blipFill>
        <p:spPr>
          <a:xfrm>
            <a:off x="9996270" y="5489314"/>
            <a:ext cx="590324" cy="590324"/>
          </a:xfrm>
          <a:prstGeom prst="rect">
            <a:avLst/>
          </a:prstGeom>
        </p:spPr>
      </p:pic>
    </p:spTree>
    <p:extLst>
      <p:ext uri="{BB962C8B-B14F-4D97-AF65-F5344CB8AC3E}">
        <p14:creationId xmlns:p14="http://schemas.microsoft.com/office/powerpoint/2010/main" val="2558474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1313B-C000-4610-B427-9FD3CA9073AA}"/>
              </a:ext>
            </a:extLst>
          </p:cNvPr>
          <p:cNvSpPr>
            <a:spLocks noGrp="1"/>
          </p:cNvSpPr>
          <p:nvPr>
            <p:ph type="title"/>
          </p:nvPr>
        </p:nvSpPr>
        <p:spPr/>
        <p:txBody>
          <a:bodyPr>
            <a:normAutofit/>
          </a:bodyPr>
          <a:lstStyle/>
          <a:p>
            <a:r>
              <a:rPr lang="en-US" sz="3200" b="1" dirty="0">
                <a:latin typeface="Sitka Text" panose="02000505000000020004" pitchFamily="2" charset="0"/>
              </a:rPr>
              <a:t>MODULES derived</a:t>
            </a:r>
            <a:endParaRPr lang="en-IN" sz="3200" b="1" dirty="0">
              <a:latin typeface="Sitka Text" panose="02000505000000020004" pitchFamily="2" charset="0"/>
            </a:endParaRPr>
          </a:p>
        </p:txBody>
      </p:sp>
      <p:sp>
        <p:nvSpPr>
          <p:cNvPr id="3" name="Content Placeholder 2">
            <a:extLst>
              <a:ext uri="{FF2B5EF4-FFF2-40B4-BE49-F238E27FC236}">
                <a16:creationId xmlns:a16="http://schemas.microsoft.com/office/drawing/2014/main" id="{317F2D32-4DC5-4FE3-B165-BBF60235052F}"/>
              </a:ext>
            </a:extLst>
          </p:cNvPr>
          <p:cNvSpPr>
            <a:spLocks noGrp="1"/>
          </p:cNvSpPr>
          <p:nvPr>
            <p:ph idx="1"/>
          </p:nvPr>
        </p:nvSpPr>
        <p:spPr/>
        <p:txBody>
          <a:bodyPr>
            <a:normAutofit/>
          </a:bodyPr>
          <a:lstStyle/>
          <a:p>
            <a:r>
              <a:rPr lang="en-US" sz="2000" dirty="0">
                <a:solidFill>
                  <a:srgbClr val="FFC000"/>
                </a:solidFill>
                <a:latin typeface="Sitka Text" panose="02000505000000020004" pitchFamily="2" charset="0"/>
              </a:rPr>
              <a:t>Inference Model </a:t>
            </a:r>
            <a:r>
              <a:rPr lang="en-US" sz="2000" dirty="0">
                <a:solidFill>
                  <a:schemeClr val="accent3">
                    <a:lumMod val="40000"/>
                    <a:lumOff val="60000"/>
                  </a:schemeClr>
                </a:solidFill>
                <a:latin typeface="Sitka Text" panose="02000505000000020004" pitchFamily="2" charset="0"/>
              </a:rPr>
              <a:t>– Encoder network of  VAE to encode the training images</a:t>
            </a:r>
          </a:p>
          <a:p>
            <a:r>
              <a:rPr lang="en-US" sz="2000" dirty="0">
                <a:solidFill>
                  <a:srgbClr val="FFC000"/>
                </a:solidFill>
                <a:latin typeface="Sitka Text" panose="02000505000000020004" pitchFamily="2" charset="0"/>
              </a:rPr>
              <a:t>Shared Latent Space </a:t>
            </a:r>
            <a:r>
              <a:rPr lang="en-US" sz="2000" dirty="0">
                <a:solidFill>
                  <a:schemeClr val="accent3">
                    <a:lumMod val="40000"/>
                    <a:lumOff val="60000"/>
                  </a:schemeClr>
                </a:solidFill>
                <a:latin typeface="Sitka Text" panose="02000505000000020004" pitchFamily="2" charset="0"/>
              </a:rPr>
              <a:t>– a common space consisting of the encoded data of visual stimuli and brain mappings</a:t>
            </a:r>
          </a:p>
          <a:p>
            <a:r>
              <a:rPr lang="en-US" sz="2000" dirty="0">
                <a:solidFill>
                  <a:srgbClr val="FFC000"/>
                </a:solidFill>
                <a:latin typeface="Sitka Text" panose="02000505000000020004" pitchFamily="2" charset="0"/>
              </a:rPr>
              <a:t>Covariance Matrix </a:t>
            </a:r>
            <a:r>
              <a:rPr lang="en-US" sz="2000" dirty="0">
                <a:solidFill>
                  <a:schemeClr val="accent3">
                    <a:lumMod val="40000"/>
                    <a:lumOff val="60000"/>
                  </a:schemeClr>
                </a:solidFill>
                <a:latin typeface="Sitka Text" panose="02000505000000020004" pitchFamily="2" charset="0"/>
              </a:rPr>
              <a:t>– a relationship mapping matrix model for finding relation between the images and the brain mappings</a:t>
            </a:r>
          </a:p>
          <a:p>
            <a:r>
              <a:rPr lang="en-US" sz="2000" dirty="0">
                <a:solidFill>
                  <a:srgbClr val="FFC000"/>
                </a:solidFill>
                <a:latin typeface="Sitka Text" panose="02000505000000020004" pitchFamily="2" charset="0"/>
              </a:rPr>
              <a:t>Generative Model </a:t>
            </a:r>
            <a:r>
              <a:rPr lang="en-US" sz="2000" dirty="0">
                <a:solidFill>
                  <a:schemeClr val="accent3">
                    <a:lumMod val="40000"/>
                    <a:lumOff val="60000"/>
                  </a:schemeClr>
                </a:solidFill>
                <a:latin typeface="Sitka Text" panose="02000505000000020004" pitchFamily="2" charset="0"/>
              </a:rPr>
              <a:t>– a neural network that generates the images with the help of shared latent space</a:t>
            </a:r>
          </a:p>
          <a:p>
            <a:r>
              <a:rPr lang="en-US" sz="2000" dirty="0">
                <a:solidFill>
                  <a:srgbClr val="FFC000"/>
                </a:solidFill>
                <a:latin typeface="Sitka Text" panose="02000505000000020004" pitchFamily="2" charset="0"/>
              </a:rPr>
              <a:t>Image classification </a:t>
            </a:r>
            <a:r>
              <a:rPr lang="en-US" sz="2000" dirty="0">
                <a:solidFill>
                  <a:schemeClr val="accent3">
                    <a:lumMod val="40000"/>
                    <a:lumOff val="60000"/>
                  </a:schemeClr>
                </a:solidFill>
                <a:latin typeface="Sitka Text" panose="02000505000000020004" pitchFamily="2" charset="0"/>
              </a:rPr>
              <a:t>– Evaluation module for performing the quality check on the image reconstructed</a:t>
            </a:r>
          </a:p>
          <a:p>
            <a:pPr marL="0" indent="0">
              <a:buNone/>
            </a:pPr>
            <a:endParaRPr lang="en-IN" sz="2000" dirty="0">
              <a:solidFill>
                <a:schemeClr val="accent3">
                  <a:lumMod val="40000"/>
                  <a:lumOff val="60000"/>
                </a:schemeClr>
              </a:solidFill>
              <a:latin typeface="Sitka Text" panose="02000505000000020004" pitchFamily="2" charset="0"/>
            </a:endParaRPr>
          </a:p>
        </p:txBody>
      </p:sp>
    </p:spTree>
    <p:extLst>
      <p:ext uri="{BB962C8B-B14F-4D97-AF65-F5344CB8AC3E}">
        <p14:creationId xmlns:p14="http://schemas.microsoft.com/office/powerpoint/2010/main" val="2530414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DC5E52A-7FD9-45ED-94DD-D7AE01EE04E4}"/>
              </a:ext>
            </a:extLst>
          </p:cNvPr>
          <p:cNvSpPr/>
          <p:nvPr/>
        </p:nvSpPr>
        <p:spPr>
          <a:xfrm>
            <a:off x="443883" y="1926454"/>
            <a:ext cx="3675356" cy="4722921"/>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7F1B5E67-1481-4CF5-BFE2-FB7ED417F687}"/>
              </a:ext>
            </a:extLst>
          </p:cNvPr>
          <p:cNvSpPr>
            <a:spLocks noGrp="1"/>
          </p:cNvSpPr>
          <p:nvPr>
            <p:ph type="title"/>
          </p:nvPr>
        </p:nvSpPr>
        <p:spPr/>
        <p:txBody>
          <a:bodyPr>
            <a:normAutofit/>
          </a:bodyPr>
          <a:lstStyle/>
          <a:p>
            <a:r>
              <a:rPr lang="en-US" sz="3200" b="1" dirty="0">
                <a:latin typeface="Sitka Text" panose="02000505000000020004" pitchFamily="2" charset="0"/>
              </a:rPr>
              <a:t>Inference model</a:t>
            </a:r>
            <a:endParaRPr lang="en-IN" sz="3200" b="1" dirty="0">
              <a:latin typeface="Sitka Text" panose="02000505000000020004" pitchFamily="2" charset="0"/>
            </a:endParaRPr>
          </a:p>
        </p:txBody>
      </p:sp>
      <p:sp>
        <p:nvSpPr>
          <p:cNvPr id="3" name="Content Placeholder 2">
            <a:extLst>
              <a:ext uri="{FF2B5EF4-FFF2-40B4-BE49-F238E27FC236}">
                <a16:creationId xmlns:a16="http://schemas.microsoft.com/office/drawing/2014/main" id="{5E30F380-76D2-4BDE-82A2-3F44E30AA50B}"/>
              </a:ext>
            </a:extLst>
          </p:cNvPr>
          <p:cNvSpPr>
            <a:spLocks noGrp="1"/>
          </p:cNvSpPr>
          <p:nvPr>
            <p:ph idx="1"/>
          </p:nvPr>
        </p:nvSpPr>
        <p:spPr>
          <a:xfrm>
            <a:off x="443883" y="2188909"/>
            <a:ext cx="3617946" cy="3678303"/>
          </a:xfrm>
        </p:spPr>
        <p:txBody>
          <a:bodyPr/>
          <a:lstStyle/>
          <a:p>
            <a:r>
              <a:rPr lang="en-US" dirty="0">
                <a:solidFill>
                  <a:schemeClr val="bg1"/>
                </a:solidFill>
                <a:latin typeface="Sitka Text" panose="02000505000000020004" pitchFamily="2" charset="0"/>
              </a:rPr>
              <a:t>A neural network model that can encode the train data to concise mappings</a:t>
            </a:r>
          </a:p>
          <a:p>
            <a:r>
              <a:rPr lang="en-US" dirty="0">
                <a:solidFill>
                  <a:schemeClr val="bg1"/>
                </a:solidFill>
                <a:latin typeface="Sitka Text" panose="02000505000000020004" pitchFamily="2" charset="0"/>
              </a:rPr>
              <a:t>To achieve this functionality, we make use of the Encoder network of the Variational </a:t>
            </a:r>
            <a:r>
              <a:rPr lang="en-US" dirty="0" err="1">
                <a:solidFill>
                  <a:schemeClr val="bg1"/>
                </a:solidFill>
                <a:latin typeface="Sitka Text" panose="02000505000000020004" pitchFamily="2" charset="0"/>
              </a:rPr>
              <a:t>AutoEncoder</a:t>
            </a:r>
            <a:r>
              <a:rPr lang="en-US" dirty="0">
                <a:solidFill>
                  <a:schemeClr val="bg1"/>
                </a:solidFill>
                <a:latin typeface="Sitka Text" panose="02000505000000020004" pitchFamily="2" charset="0"/>
              </a:rPr>
              <a:t> (VAE) </a:t>
            </a:r>
          </a:p>
          <a:p>
            <a:r>
              <a:rPr lang="en-US" dirty="0">
                <a:solidFill>
                  <a:schemeClr val="bg1"/>
                </a:solidFill>
                <a:latin typeface="Sitka Text" panose="02000505000000020004" pitchFamily="2" charset="0"/>
              </a:rPr>
              <a:t>Here, the network performs a compression mechanism mappings which is achieved with the help of Dimensionality reduction </a:t>
            </a:r>
            <a:endParaRPr lang="en-IN" dirty="0">
              <a:solidFill>
                <a:schemeClr val="bg1"/>
              </a:solidFill>
              <a:latin typeface="Sitka Text" panose="02000505000000020004" pitchFamily="2" charset="0"/>
            </a:endParaRPr>
          </a:p>
        </p:txBody>
      </p:sp>
      <p:pic>
        <p:nvPicPr>
          <p:cNvPr id="5" name="Picture 4">
            <a:extLst>
              <a:ext uri="{FF2B5EF4-FFF2-40B4-BE49-F238E27FC236}">
                <a16:creationId xmlns:a16="http://schemas.microsoft.com/office/drawing/2014/main" id="{9C700421-D809-48DB-998C-B2A41CA3A21A}"/>
              </a:ext>
            </a:extLst>
          </p:cNvPr>
          <p:cNvPicPr>
            <a:picLocks noChangeAspect="1"/>
          </p:cNvPicPr>
          <p:nvPr/>
        </p:nvPicPr>
        <p:blipFill>
          <a:blip r:embed="rId2"/>
          <a:stretch>
            <a:fillRect/>
          </a:stretch>
        </p:blipFill>
        <p:spPr>
          <a:xfrm>
            <a:off x="4256549" y="2215774"/>
            <a:ext cx="7411668" cy="3607745"/>
          </a:xfrm>
          <a:prstGeom prst="rect">
            <a:avLst/>
          </a:prstGeom>
        </p:spPr>
      </p:pic>
    </p:spTree>
    <p:extLst>
      <p:ext uri="{BB962C8B-B14F-4D97-AF65-F5344CB8AC3E}">
        <p14:creationId xmlns:p14="http://schemas.microsoft.com/office/powerpoint/2010/main" val="416606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6D95FEB-B1E7-422B-8BB9-04DC0E388747}"/>
              </a:ext>
            </a:extLst>
          </p:cNvPr>
          <p:cNvSpPr/>
          <p:nvPr/>
        </p:nvSpPr>
        <p:spPr>
          <a:xfrm>
            <a:off x="443882" y="1926454"/>
            <a:ext cx="3675356" cy="4722921"/>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7110C186-1E0E-44EB-8BE3-AB1184E677FF}"/>
              </a:ext>
            </a:extLst>
          </p:cNvPr>
          <p:cNvSpPr>
            <a:spLocks noGrp="1"/>
          </p:cNvSpPr>
          <p:nvPr>
            <p:ph type="title"/>
          </p:nvPr>
        </p:nvSpPr>
        <p:spPr/>
        <p:txBody>
          <a:bodyPr>
            <a:normAutofit/>
          </a:bodyPr>
          <a:lstStyle/>
          <a:p>
            <a:r>
              <a:rPr lang="en-US" sz="3200" b="1" dirty="0">
                <a:latin typeface="Sitka Text" panose="02000505000000020004" pitchFamily="2" charset="0"/>
              </a:rPr>
              <a:t>Shared latent space</a:t>
            </a:r>
            <a:endParaRPr lang="en-IN" sz="3200" b="1" dirty="0">
              <a:latin typeface="Sitka Text" panose="02000505000000020004" pitchFamily="2" charset="0"/>
            </a:endParaRPr>
          </a:p>
        </p:txBody>
      </p:sp>
      <p:sp>
        <p:nvSpPr>
          <p:cNvPr id="3" name="Content Placeholder 2">
            <a:extLst>
              <a:ext uri="{FF2B5EF4-FFF2-40B4-BE49-F238E27FC236}">
                <a16:creationId xmlns:a16="http://schemas.microsoft.com/office/drawing/2014/main" id="{4DB5E114-8CE0-491E-B19E-A6B75C5D0636}"/>
              </a:ext>
            </a:extLst>
          </p:cNvPr>
          <p:cNvSpPr>
            <a:spLocks noGrp="1"/>
          </p:cNvSpPr>
          <p:nvPr>
            <p:ph idx="1"/>
          </p:nvPr>
        </p:nvSpPr>
        <p:spPr>
          <a:xfrm>
            <a:off x="512536" y="2180495"/>
            <a:ext cx="3538047" cy="3678303"/>
          </a:xfrm>
        </p:spPr>
        <p:txBody>
          <a:bodyPr/>
          <a:lstStyle/>
          <a:p>
            <a:r>
              <a:rPr lang="en-US" dirty="0">
                <a:solidFill>
                  <a:schemeClr val="bg1"/>
                </a:solidFill>
                <a:latin typeface="Sitka Text" panose="02000505000000020004" pitchFamily="2" charset="0"/>
              </a:rPr>
              <a:t>This is a common space which is used to store the inferred knowledge from the inference model </a:t>
            </a:r>
          </a:p>
          <a:p>
            <a:r>
              <a:rPr lang="en-US" dirty="0">
                <a:solidFill>
                  <a:schemeClr val="bg1"/>
                </a:solidFill>
                <a:latin typeface="Sitka Text" panose="02000505000000020004" pitchFamily="2" charset="0"/>
              </a:rPr>
              <a:t>It is updated on every epoch of the training phase and also updated by the testing phase</a:t>
            </a:r>
          </a:p>
          <a:p>
            <a:r>
              <a:rPr lang="en-US" dirty="0">
                <a:solidFill>
                  <a:schemeClr val="bg1"/>
                </a:solidFill>
                <a:latin typeface="Sitka Text" panose="02000505000000020004" pitchFamily="2" charset="0"/>
              </a:rPr>
              <a:t>This enhances the proximity to correctly determine the relations between the images and brain mappings.</a:t>
            </a:r>
            <a:endParaRPr lang="en-IN" dirty="0">
              <a:solidFill>
                <a:schemeClr val="bg1"/>
              </a:solidFill>
              <a:latin typeface="Sitka Text" panose="02000505000000020004" pitchFamily="2" charset="0"/>
            </a:endParaRPr>
          </a:p>
        </p:txBody>
      </p:sp>
      <p:pic>
        <p:nvPicPr>
          <p:cNvPr id="5" name="Picture 4">
            <a:extLst>
              <a:ext uri="{FF2B5EF4-FFF2-40B4-BE49-F238E27FC236}">
                <a16:creationId xmlns:a16="http://schemas.microsoft.com/office/drawing/2014/main" id="{6BA172A0-2D09-46BD-BED5-11D24C455648}"/>
              </a:ext>
            </a:extLst>
          </p:cNvPr>
          <p:cNvPicPr>
            <a:picLocks noChangeAspect="1"/>
          </p:cNvPicPr>
          <p:nvPr/>
        </p:nvPicPr>
        <p:blipFill>
          <a:blip r:embed="rId2"/>
          <a:stretch>
            <a:fillRect/>
          </a:stretch>
        </p:blipFill>
        <p:spPr>
          <a:xfrm>
            <a:off x="5569850" y="2438224"/>
            <a:ext cx="4763165" cy="1200318"/>
          </a:xfrm>
          <a:prstGeom prst="rect">
            <a:avLst/>
          </a:prstGeom>
        </p:spPr>
      </p:pic>
      <p:pic>
        <p:nvPicPr>
          <p:cNvPr id="7" name="Picture 6">
            <a:extLst>
              <a:ext uri="{FF2B5EF4-FFF2-40B4-BE49-F238E27FC236}">
                <a16:creationId xmlns:a16="http://schemas.microsoft.com/office/drawing/2014/main" id="{71C0F112-742B-4481-9FD9-4CF53CF60570}"/>
              </a:ext>
            </a:extLst>
          </p:cNvPr>
          <p:cNvPicPr>
            <a:picLocks noChangeAspect="1"/>
          </p:cNvPicPr>
          <p:nvPr/>
        </p:nvPicPr>
        <p:blipFill>
          <a:blip r:embed="rId3"/>
          <a:stretch>
            <a:fillRect/>
          </a:stretch>
        </p:blipFill>
        <p:spPr>
          <a:xfrm>
            <a:off x="4268272" y="4019647"/>
            <a:ext cx="7608982" cy="1267002"/>
          </a:xfrm>
          <a:prstGeom prst="rect">
            <a:avLst/>
          </a:prstGeom>
        </p:spPr>
      </p:pic>
    </p:spTree>
    <p:extLst>
      <p:ext uri="{BB962C8B-B14F-4D97-AF65-F5344CB8AC3E}">
        <p14:creationId xmlns:p14="http://schemas.microsoft.com/office/powerpoint/2010/main" val="3309684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6D95FEB-B1E7-422B-8BB9-04DC0E388747}"/>
              </a:ext>
            </a:extLst>
          </p:cNvPr>
          <p:cNvSpPr/>
          <p:nvPr/>
        </p:nvSpPr>
        <p:spPr>
          <a:xfrm>
            <a:off x="443882" y="1926454"/>
            <a:ext cx="3675356" cy="4722921"/>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7110C186-1E0E-44EB-8BE3-AB1184E677FF}"/>
              </a:ext>
            </a:extLst>
          </p:cNvPr>
          <p:cNvSpPr>
            <a:spLocks noGrp="1"/>
          </p:cNvSpPr>
          <p:nvPr>
            <p:ph type="title"/>
          </p:nvPr>
        </p:nvSpPr>
        <p:spPr/>
        <p:txBody>
          <a:bodyPr>
            <a:normAutofit/>
          </a:bodyPr>
          <a:lstStyle/>
          <a:p>
            <a:r>
              <a:rPr lang="en-US" sz="3200" b="1" dirty="0">
                <a:latin typeface="Sitka Text" panose="02000505000000020004" pitchFamily="2" charset="0"/>
              </a:rPr>
              <a:t>Covariance matrix</a:t>
            </a:r>
            <a:endParaRPr lang="en-IN" sz="3200" b="1" dirty="0">
              <a:latin typeface="Sitka Text" panose="02000505000000020004" pitchFamily="2" charset="0"/>
            </a:endParaRPr>
          </a:p>
        </p:txBody>
      </p:sp>
      <p:sp>
        <p:nvSpPr>
          <p:cNvPr id="3" name="Content Placeholder 2">
            <a:extLst>
              <a:ext uri="{FF2B5EF4-FFF2-40B4-BE49-F238E27FC236}">
                <a16:creationId xmlns:a16="http://schemas.microsoft.com/office/drawing/2014/main" id="{4DB5E114-8CE0-491E-B19E-A6B75C5D0636}"/>
              </a:ext>
            </a:extLst>
          </p:cNvPr>
          <p:cNvSpPr>
            <a:spLocks noGrp="1"/>
          </p:cNvSpPr>
          <p:nvPr>
            <p:ph idx="1"/>
          </p:nvPr>
        </p:nvSpPr>
        <p:spPr>
          <a:xfrm>
            <a:off x="512536" y="2180495"/>
            <a:ext cx="3538047" cy="3678303"/>
          </a:xfrm>
        </p:spPr>
        <p:txBody>
          <a:bodyPr>
            <a:normAutofit fontScale="92500" lnSpcReduction="20000"/>
          </a:bodyPr>
          <a:lstStyle/>
          <a:p>
            <a:r>
              <a:rPr lang="en-US" dirty="0">
                <a:solidFill>
                  <a:schemeClr val="bg1"/>
                </a:solidFill>
                <a:latin typeface="Sitka Text" panose="02000505000000020004" pitchFamily="2" charset="0"/>
              </a:rPr>
              <a:t>The covariance matrix is the one that will store the relations among the images and brain mappings during the testing phase.</a:t>
            </a:r>
          </a:p>
          <a:p>
            <a:r>
              <a:rPr lang="en-US" dirty="0">
                <a:solidFill>
                  <a:schemeClr val="bg1"/>
                </a:solidFill>
                <a:latin typeface="Sitka Text" panose="02000505000000020004" pitchFamily="2" charset="0"/>
              </a:rPr>
              <a:t>In testing, the covariance matrix is created for the input dataset and it is normalized</a:t>
            </a:r>
          </a:p>
          <a:p>
            <a:r>
              <a:rPr lang="en-US" dirty="0">
                <a:solidFill>
                  <a:schemeClr val="bg1"/>
                </a:solidFill>
                <a:latin typeface="Sitka Text" panose="02000505000000020004" pitchFamily="2" charset="0"/>
              </a:rPr>
              <a:t>To create this matrix, we use KNN to find the closest neighbor and using this neighbor, we compute the distance. Once distance is computed, we then use the Dimensionality reduction.</a:t>
            </a:r>
            <a:endParaRPr lang="en-IN" dirty="0">
              <a:solidFill>
                <a:schemeClr val="bg1"/>
              </a:solidFill>
              <a:latin typeface="Sitka Text" panose="02000505000000020004" pitchFamily="2" charset="0"/>
            </a:endParaRPr>
          </a:p>
        </p:txBody>
      </p:sp>
      <p:pic>
        <p:nvPicPr>
          <p:cNvPr id="9" name="Picture 8">
            <a:extLst>
              <a:ext uri="{FF2B5EF4-FFF2-40B4-BE49-F238E27FC236}">
                <a16:creationId xmlns:a16="http://schemas.microsoft.com/office/drawing/2014/main" id="{480EE6F8-C8E7-4746-9194-A13E84B3B4A6}"/>
              </a:ext>
            </a:extLst>
          </p:cNvPr>
          <p:cNvPicPr>
            <a:picLocks noChangeAspect="1"/>
          </p:cNvPicPr>
          <p:nvPr/>
        </p:nvPicPr>
        <p:blipFill>
          <a:blip r:embed="rId2"/>
          <a:stretch>
            <a:fillRect/>
          </a:stretch>
        </p:blipFill>
        <p:spPr>
          <a:xfrm>
            <a:off x="4187892" y="2131311"/>
            <a:ext cx="7560226" cy="4313206"/>
          </a:xfrm>
          <a:prstGeom prst="rect">
            <a:avLst/>
          </a:prstGeom>
        </p:spPr>
      </p:pic>
    </p:spTree>
    <p:extLst>
      <p:ext uri="{BB962C8B-B14F-4D97-AF65-F5344CB8AC3E}">
        <p14:creationId xmlns:p14="http://schemas.microsoft.com/office/powerpoint/2010/main" val="9610117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6D95FEB-B1E7-422B-8BB9-04DC0E388747}"/>
              </a:ext>
            </a:extLst>
          </p:cNvPr>
          <p:cNvSpPr/>
          <p:nvPr/>
        </p:nvSpPr>
        <p:spPr>
          <a:xfrm>
            <a:off x="443882" y="1926454"/>
            <a:ext cx="3675356" cy="4722921"/>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7110C186-1E0E-44EB-8BE3-AB1184E677FF}"/>
              </a:ext>
            </a:extLst>
          </p:cNvPr>
          <p:cNvSpPr>
            <a:spLocks noGrp="1"/>
          </p:cNvSpPr>
          <p:nvPr>
            <p:ph type="title"/>
          </p:nvPr>
        </p:nvSpPr>
        <p:spPr/>
        <p:txBody>
          <a:bodyPr>
            <a:normAutofit/>
          </a:bodyPr>
          <a:lstStyle/>
          <a:p>
            <a:r>
              <a:rPr lang="en-US" sz="3200" b="1" dirty="0">
                <a:latin typeface="Sitka Text" panose="02000505000000020004" pitchFamily="2" charset="0"/>
              </a:rPr>
              <a:t>Generative model - </a:t>
            </a:r>
            <a:r>
              <a:rPr lang="en-US" sz="3200" b="1" dirty="0" err="1">
                <a:latin typeface="Sitka Text" panose="02000505000000020004" pitchFamily="2" charset="0"/>
              </a:rPr>
              <a:t>tdnn</a:t>
            </a:r>
            <a:endParaRPr lang="en-IN" sz="3200" b="1" dirty="0">
              <a:latin typeface="Sitka Text" panose="02000505000000020004" pitchFamily="2" charset="0"/>
            </a:endParaRPr>
          </a:p>
        </p:txBody>
      </p:sp>
      <p:sp>
        <p:nvSpPr>
          <p:cNvPr id="3" name="Content Placeholder 2">
            <a:extLst>
              <a:ext uri="{FF2B5EF4-FFF2-40B4-BE49-F238E27FC236}">
                <a16:creationId xmlns:a16="http://schemas.microsoft.com/office/drawing/2014/main" id="{4DB5E114-8CE0-491E-B19E-A6B75C5D0636}"/>
              </a:ext>
            </a:extLst>
          </p:cNvPr>
          <p:cNvSpPr>
            <a:spLocks noGrp="1"/>
          </p:cNvSpPr>
          <p:nvPr>
            <p:ph idx="1"/>
          </p:nvPr>
        </p:nvSpPr>
        <p:spPr>
          <a:xfrm>
            <a:off x="512536" y="2157505"/>
            <a:ext cx="3538047" cy="4260817"/>
          </a:xfrm>
        </p:spPr>
        <p:txBody>
          <a:bodyPr>
            <a:noAutofit/>
          </a:bodyPr>
          <a:lstStyle/>
          <a:p>
            <a:pPr algn="just"/>
            <a:r>
              <a:rPr lang="en-US" sz="1600" dirty="0">
                <a:solidFill>
                  <a:schemeClr val="bg1"/>
                </a:solidFill>
                <a:effectLst/>
                <a:latin typeface="Sitka Text" panose="02000505000000020004" pitchFamily="2" charset="0"/>
                <a:ea typeface="Calibri" panose="020F0502020204030204" pitchFamily="34" charset="0"/>
                <a:cs typeface="Calibri" panose="020F0502020204030204" pitchFamily="34" charset="0"/>
              </a:rPr>
              <a:t>This Module is responsible for reconstructing images from the Shared Latent Space.</a:t>
            </a:r>
          </a:p>
          <a:p>
            <a:pPr algn="just"/>
            <a:r>
              <a:rPr lang="en-US" sz="1600" dirty="0">
                <a:solidFill>
                  <a:schemeClr val="bg1"/>
                </a:solidFill>
                <a:effectLst/>
                <a:latin typeface="Sitka Text" panose="02000505000000020004" pitchFamily="2" charset="0"/>
                <a:ea typeface="Calibri" panose="020F0502020204030204" pitchFamily="34" charset="0"/>
                <a:cs typeface="Calibri" panose="020F0502020204030204" pitchFamily="34" charset="0"/>
              </a:rPr>
              <a:t>It takes input from the Shared Latent Space which is in the form of smaller dimensions and convert it into images of larger dimensions.</a:t>
            </a:r>
          </a:p>
          <a:p>
            <a:pPr algn="just"/>
            <a:r>
              <a:rPr lang="en-US" sz="1600" dirty="0">
                <a:solidFill>
                  <a:schemeClr val="bg1"/>
                </a:solidFill>
                <a:latin typeface="Sitka Text" panose="02000505000000020004" pitchFamily="2" charset="0"/>
                <a:cs typeface="Calibri" panose="020F0502020204030204" pitchFamily="34" charset="0"/>
              </a:rPr>
              <a:t>There are many algorithms for the generation of images from the Latent Space Vector namely, Generative Adversarial Networks (GAN), Variation Auto Encoder (VAE) and Convolutional Neural Network (CNN).</a:t>
            </a:r>
          </a:p>
        </p:txBody>
      </p:sp>
      <p:pic>
        <p:nvPicPr>
          <p:cNvPr id="5" name="Picture 4">
            <a:extLst>
              <a:ext uri="{FF2B5EF4-FFF2-40B4-BE49-F238E27FC236}">
                <a16:creationId xmlns:a16="http://schemas.microsoft.com/office/drawing/2014/main" id="{85E602D9-083E-40CF-AA57-70506F61E9A9}"/>
              </a:ext>
            </a:extLst>
          </p:cNvPr>
          <p:cNvPicPr>
            <a:picLocks noChangeAspect="1"/>
          </p:cNvPicPr>
          <p:nvPr/>
        </p:nvPicPr>
        <p:blipFill>
          <a:blip r:embed="rId2"/>
          <a:stretch>
            <a:fillRect/>
          </a:stretch>
        </p:blipFill>
        <p:spPr>
          <a:xfrm>
            <a:off x="4187892" y="1969997"/>
            <a:ext cx="7560226" cy="2333951"/>
          </a:xfrm>
          <a:prstGeom prst="rect">
            <a:avLst/>
          </a:prstGeom>
        </p:spPr>
      </p:pic>
      <p:pic>
        <p:nvPicPr>
          <p:cNvPr id="7" name="Picture 6">
            <a:extLst>
              <a:ext uri="{FF2B5EF4-FFF2-40B4-BE49-F238E27FC236}">
                <a16:creationId xmlns:a16="http://schemas.microsoft.com/office/drawing/2014/main" id="{F2495B80-A446-477A-9A1E-9D879089B6B0}"/>
              </a:ext>
            </a:extLst>
          </p:cNvPr>
          <p:cNvPicPr>
            <a:picLocks noChangeAspect="1"/>
          </p:cNvPicPr>
          <p:nvPr/>
        </p:nvPicPr>
        <p:blipFill>
          <a:blip r:embed="rId3"/>
          <a:stretch>
            <a:fillRect/>
          </a:stretch>
        </p:blipFill>
        <p:spPr>
          <a:xfrm>
            <a:off x="4187892" y="4303948"/>
            <a:ext cx="7560226" cy="2137364"/>
          </a:xfrm>
          <a:prstGeom prst="rect">
            <a:avLst/>
          </a:prstGeom>
        </p:spPr>
      </p:pic>
    </p:spTree>
    <p:extLst>
      <p:ext uri="{BB962C8B-B14F-4D97-AF65-F5344CB8AC3E}">
        <p14:creationId xmlns:p14="http://schemas.microsoft.com/office/powerpoint/2010/main" val="481363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34C18B-3756-4630-B5FC-5FB0243F46C7}"/>
              </a:ext>
            </a:extLst>
          </p:cNvPr>
          <p:cNvSpPr>
            <a:spLocks noGrp="1"/>
          </p:cNvSpPr>
          <p:nvPr>
            <p:ph type="title"/>
          </p:nvPr>
        </p:nvSpPr>
        <p:spPr>
          <a:xfrm>
            <a:off x="581192" y="933845"/>
            <a:ext cx="11029616" cy="575359"/>
          </a:xfrm>
        </p:spPr>
        <p:txBody>
          <a:bodyPr>
            <a:noAutofit/>
          </a:bodyPr>
          <a:lstStyle/>
          <a:p>
            <a:pPr algn="ctr"/>
            <a:r>
              <a:rPr lang="en-US" sz="3200" b="1" dirty="0">
                <a:latin typeface="Sitka Text" panose="02000505000000020004" pitchFamily="2" charset="0"/>
              </a:rPr>
              <a:t>Convolutional neural network - </a:t>
            </a:r>
            <a:r>
              <a:rPr lang="en-US" sz="3200" b="1" dirty="0" err="1">
                <a:latin typeface="Sitka Text" panose="02000505000000020004" pitchFamily="2" charset="0"/>
              </a:rPr>
              <a:t>cnn</a:t>
            </a:r>
            <a:endParaRPr lang="en-IN" sz="3200" b="1" dirty="0">
              <a:latin typeface="Sitka Text" panose="02000505000000020004" pitchFamily="2" charset="0"/>
            </a:endParaRPr>
          </a:p>
        </p:txBody>
      </p:sp>
      <p:pic>
        <p:nvPicPr>
          <p:cNvPr id="5" name="Picture 4">
            <a:extLst>
              <a:ext uri="{FF2B5EF4-FFF2-40B4-BE49-F238E27FC236}">
                <a16:creationId xmlns:a16="http://schemas.microsoft.com/office/drawing/2014/main" id="{D0F088DD-9DF9-46FF-A6E3-548CDD8557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1157" y="1962833"/>
            <a:ext cx="7389513" cy="4717660"/>
          </a:xfrm>
          <a:prstGeom prst="rect">
            <a:avLst/>
          </a:prstGeom>
        </p:spPr>
      </p:pic>
    </p:spTree>
    <p:extLst>
      <p:ext uri="{BB962C8B-B14F-4D97-AF65-F5344CB8AC3E}">
        <p14:creationId xmlns:p14="http://schemas.microsoft.com/office/powerpoint/2010/main" val="36456084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6D95FEB-B1E7-422B-8BB9-04DC0E388747}"/>
              </a:ext>
            </a:extLst>
          </p:cNvPr>
          <p:cNvSpPr/>
          <p:nvPr/>
        </p:nvSpPr>
        <p:spPr>
          <a:xfrm>
            <a:off x="443882" y="1926454"/>
            <a:ext cx="3675356" cy="4722921"/>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7110C186-1E0E-44EB-8BE3-AB1184E677FF}"/>
              </a:ext>
            </a:extLst>
          </p:cNvPr>
          <p:cNvSpPr>
            <a:spLocks noGrp="1"/>
          </p:cNvSpPr>
          <p:nvPr>
            <p:ph type="title"/>
          </p:nvPr>
        </p:nvSpPr>
        <p:spPr/>
        <p:txBody>
          <a:bodyPr>
            <a:normAutofit/>
          </a:bodyPr>
          <a:lstStyle/>
          <a:p>
            <a:r>
              <a:rPr lang="en-US" sz="3200" b="1" dirty="0">
                <a:latin typeface="Sitka Text" panose="02000505000000020004" pitchFamily="2" charset="0"/>
              </a:rPr>
              <a:t>Image classification</a:t>
            </a:r>
            <a:endParaRPr lang="en-IN" sz="3200" b="1" dirty="0">
              <a:latin typeface="Sitka Text" panose="02000505000000020004" pitchFamily="2" charset="0"/>
            </a:endParaRPr>
          </a:p>
        </p:txBody>
      </p:sp>
      <p:sp>
        <p:nvSpPr>
          <p:cNvPr id="3" name="Content Placeholder 2">
            <a:extLst>
              <a:ext uri="{FF2B5EF4-FFF2-40B4-BE49-F238E27FC236}">
                <a16:creationId xmlns:a16="http://schemas.microsoft.com/office/drawing/2014/main" id="{4DB5E114-8CE0-491E-B19E-A6B75C5D0636}"/>
              </a:ext>
            </a:extLst>
          </p:cNvPr>
          <p:cNvSpPr>
            <a:spLocks noGrp="1"/>
          </p:cNvSpPr>
          <p:nvPr>
            <p:ph idx="1"/>
          </p:nvPr>
        </p:nvSpPr>
        <p:spPr>
          <a:xfrm>
            <a:off x="512536" y="2157505"/>
            <a:ext cx="3538047" cy="4260817"/>
          </a:xfrm>
        </p:spPr>
        <p:txBody>
          <a:bodyPr>
            <a:noAutofit/>
          </a:bodyPr>
          <a:lstStyle/>
          <a:p>
            <a:pPr algn="just"/>
            <a:r>
              <a:rPr lang="en-IN" sz="1600" dirty="0">
                <a:solidFill>
                  <a:schemeClr val="bg1"/>
                </a:solidFill>
                <a:latin typeface="Sitka Text" panose="02000505000000020004" pitchFamily="2" charset="0"/>
                <a:cs typeface="Calibri" panose="020F0502020204030204" pitchFamily="34" charset="0"/>
              </a:rPr>
              <a:t>Image Classification refers to labelling of images into one of the number of predefined classes. </a:t>
            </a:r>
          </a:p>
          <a:p>
            <a:pPr algn="just"/>
            <a:r>
              <a:rPr lang="en-US" sz="1600" dirty="0">
                <a:solidFill>
                  <a:schemeClr val="bg1"/>
                </a:solidFill>
                <a:latin typeface="Sitka Text" panose="02000505000000020004" pitchFamily="2" charset="0"/>
                <a:cs typeface="Calibri" panose="020F0502020204030204" pitchFamily="34" charset="0"/>
              </a:rPr>
              <a:t>There are </a:t>
            </a:r>
            <a:r>
              <a:rPr lang="en-US" sz="1600" i="1" dirty="0">
                <a:solidFill>
                  <a:schemeClr val="bg1"/>
                </a:solidFill>
                <a:latin typeface="Sitka Text" panose="02000505000000020004" pitchFamily="2" charset="0"/>
                <a:cs typeface="Calibri" panose="020F0502020204030204" pitchFamily="34" charset="0"/>
              </a:rPr>
              <a:t>n</a:t>
            </a:r>
            <a:r>
              <a:rPr lang="en-US" sz="1600" dirty="0">
                <a:solidFill>
                  <a:schemeClr val="bg1"/>
                </a:solidFill>
                <a:latin typeface="Sitka Text" panose="02000505000000020004" pitchFamily="2" charset="0"/>
                <a:cs typeface="Calibri" panose="020F0502020204030204" pitchFamily="34" charset="0"/>
              </a:rPr>
              <a:t> number of classes in which a given image can be classified.</a:t>
            </a:r>
            <a:endParaRPr lang="en-IN" sz="1600" dirty="0">
              <a:solidFill>
                <a:schemeClr val="bg1"/>
              </a:solidFill>
              <a:latin typeface="Sitka Text" panose="02000505000000020004" pitchFamily="2" charset="0"/>
              <a:cs typeface="Calibri" panose="020F0502020204030204" pitchFamily="34" charset="0"/>
            </a:endParaRPr>
          </a:p>
          <a:p>
            <a:pPr algn="just"/>
            <a:r>
              <a:rPr lang="en-IN" sz="1600" dirty="0">
                <a:solidFill>
                  <a:schemeClr val="bg1"/>
                </a:solidFill>
                <a:latin typeface="Sitka Text" panose="02000505000000020004" pitchFamily="2" charset="0"/>
                <a:cs typeface="Calibri" panose="020F0502020204030204" pitchFamily="34" charset="0"/>
              </a:rPr>
              <a:t>There are many classification algorithms such as Support Vector Machine(SVM), Random Forest, Decision Tree.</a:t>
            </a:r>
          </a:p>
          <a:p>
            <a:pPr algn="just"/>
            <a:r>
              <a:rPr lang="en-IN" sz="1600" dirty="0">
                <a:solidFill>
                  <a:schemeClr val="bg1"/>
                </a:solidFill>
                <a:latin typeface="Sitka Text" panose="02000505000000020004" pitchFamily="2" charset="0"/>
                <a:cs typeface="Calibri" panose="020F0502020204030204" pitchFamily="34" charset="0"/>
              </a:rPr>
              <a:t>SVM algorithm to classify the reconstructed images because of small number of classes.</a:t>
            </a:r>
          </a:p>
        </p:txBody>
      </p:sp>
      <p:sp>
        <p:nvSpPr>
          <p:cNvPr id="9" name="TextBox 8">
            <a:extLst>
              <a:ext uri="{FF2B5EF4-FFF2-40B4-BE49-F238E27FC236}">
                <a16:creationId xmlns:a16="http://schemas.microsoft.com/office/drawing/2014/main" id="{2C654168-5FF5-4304-97B2-C2AE660962E6}"/>
              </a:ext>
            </a:extLst>
          </p:cNvPr>
          <p:cNvSpPr txBox="1"/>
          <p:nvPr/>
        </p:nvSpPr>
        <p:spPr>
          <a:xfrm>
            <a:off x="4352278" y="1926454"/>
            <a:ext cx="7327186" cy="2308324"/>
          </a:xfrm>
          <a:prstGeom prst="rect">
            <a:avLst/>
          </a:prstGeom>
          <a:noFill/>
          <a:ln>
            <a:solidFill>
              <a:schemeClr val="tx1"/>
            </a:solidFill>
          </a:ln>
        </p:spPr>
        <p:txBody>
          <a:bodyPr wrap="square">
            <a:spAutoFit/>
          </a:bodyPr>
          <a:lstStyle/>
          <a:p>
            <a:pPr marL="285750" indent="-285750" algn="just">
              <a:buFont typeface="Arial" panose="020B0604020202020204" pitchFamily="34" charset="0"/>
              <a:buChar char="•"/>
            </a:pPr>
            <a:r>
              <a:rPr lang="en-IN" sz="1600" dirty="0">
                <a:latin typeface="Sitka Text" panose="02000505000000020004" pitchFamily="2" charset="0"/>
                <a:cs typeface="Calibri" panose="020F0502020204030204" pitchFamily="34" charset="0"/>
              </a:rPr>
              <a:t>Image Classification refers to labelling of images into one of the number of predefined classes. </a:t>
            </a:r>
          </a:p>
          <a:p>
            <a:pPr marL="285750" indent="-285750" algn="just">
              <a:buFont typeface="Arial" panose="020B0604020202020204" pitchFamily="34" charset="0"/>
              <a:buChar char="•"/>
            </a:pPr>
            <a:r>
              <a:rPr lang="en-US" sz="1600" dirty="0">
                <a:latin typeface="Sitka Text" panose="02000505000000020004" pitchFamily="2" charset="0"/>
                <a:cs typeface="Calibri" panose="020F0502020204030204" pitchFamily="34" charset="0"/>
              </a:rPr>
              <a:t>There are </a:t>
            </a:r>
            <a:r>
              <a:rPr lang="en-US" sz="1600" i="1" dirty="0">
                <a:latin typeface="Sitka Text" panose="02000505000000020004" pitchFamily="2" charset="0"/>
                <a:cs typeface="Calibri" panose="020F0502020204030204" pitchFamily="34" charset="0"/>
              </a:rPr>
              <a:t>n</a:t>
            </a:r>
            <a:r>
              <a:rPr lang="en-US" sz="1600" dirty="0">
                <a:latin typeface="Sitka Text" panose="02000505000000020004" pitchFamily="2" charset="0"/>
                <a:cs typeface="Calibri" panose="020F0502020204030204" pitchFamily="34" charset="0"/>
              </a:rPr>
              <a:t> number of classes in which a given image can be classified.</a:t>
            </a:r>
            <a:endParaRPr lang="en-IN" sz="1600" dirty="0">
              <a:latin typeface="Sitka Text" panose="02000505000000020004" pitchFamily="2" charset="0"/>
              <a:cs typeface="Calibri" panose="020F0502020204030204" pitchFamily="34" charset="0"/>
            </a:endParaRPr>
          </a:p>
          <a:p>
            <a:pPr marL="285750" indent="-285750" algn="just">
              <a:buFont typeface="Arial" panose="020B0604020202020204" pitchFamily="34" charset="0"/>
              <a:buChar char="•"/>
            </a:pPr>
            <a:r>
              <a:rPr lang="en-IN" sz="1600" dirty="0">
                <a:latin typeface="Sitka Text" panose="02000505000000020004" pitchFamily="2" charset="0"/>
                <a:cs typeface="Calibri" panose="020F0502020204030204" pitchFamily="34" charset="0"/>
              </a:rPr>
              <a:t>There are many classification algorithms such as Support Vector Machine(SVM), Random Forest.</a:t>
            </a:r>
          </a:p>
          <a:p>
            <a:pPr marL="285750" indent="-285750" algn="just">
              <a:buFont typeface="Arial" panose="020B0604020202020204" pitchFamily="34" charset="0"/>
              <a:buChar char="•"/>
            </a:pPr>
            <a:r>
              <a:rPr lang="en-US" sz="1600" b="0" i="0" dirty="0">
                <a:solidFill>
                  <a:srgbClr val="000000"/>
                </a:solidFill>
                <a:effectLst/>
                <a:latin typeface="Sitka Text" panose="02000505000000020004" pitchFamily="2" charset="0"/>
                <a:cs typeface="Calibri" panose="020F0502020204030204" pitchFamily="34" charset="0"/>
              </a:rPr>
              <a:t>Effective on datasets with multiple features, so we are using SVM classifier for an image classification.</a:t>
            </a:r>
          </a:p>
          <a:p>
            <a:pPr marL="285750" indent="-285750" algn="just">
              <a:buFont typeface="Arial" panose="020B0604020202020204" pitchFamily="34" charset="0"/>
              <a:buChar char="•"/>
            </a:pPr>
            <a:r>
              <a:rPr lang="en-IN" sz="1600" dirty="0">
                <a:latin typeface="Sitka Text" panose="02000505000000020004" pitchFamily="2" charset="0"/>
                <a:cs typeface="Calibri" panose="020F0502020204030204" pitchFamily="34" charset="0"/>
              </a:rPr>
              <a:t>SVM algorithm is chosen to classify the reconstructed images because of small number of classes.</a:t>
            </a:r>
          </a:p>
        </p:txBody>
      </p:sp>
      <p:pic>
        <p:nvPicPr>
          <p:cNvPr id="10" name="Picture 9">
            <a:extLst>
              <a:ext uri="{FF2B5EF4-FFF2-40B4-BE49-F238E27FC236}">
                <a16:creationId xmlns:a16="http://schemas.microsoft.com/office/drawing/2014/main" id="{809E1F9D-2A61-44E5-91DA-10934B604329}"/>
              </a:ext>
            </a:extLst>
          </p:cNvPr>
          <p:cNvPicPr>
            <a:picLocks noChangeAspect="1"/>
          </p:cNvPicPr>
          <p:nvPr/>
        </p:nvPicPr>
        <p:blipFill>
          <a:blip r:embed="rId2"/>
          <a:stretch>
            <a:fillRect/>
          </a:stretch>
        </p:blipFill>
        <p:spPr>
          <a:xfrm>
            <a:off x="4352278" y="4305670"/>
            <a:ext cx="7327186" cy="2112652"/>
          </a:xfrm>
          <a:prstGeom prst="rect">
            <a:avLst/>
          </a:prstGeom>
        </p:spPr>
      </p:pic>
    </p:spTree>
    <p:extLst>
      <p:ext uri="{BB962C8B-B14F-4D97-AF65-F5344CB8AC3E}">
        <p14:creationId xmlns:p14="http://schemas.microsoft.com/office/powerpoint/2010/main" val="16789636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6D95FEB-B1E7-422B-8BB9-04DC0E388747}"/>
              </a:ext>
            </a:extLst>
          </p:cNvPr>
          <p:cNvSpPr/>
          <p:nvPr/>
        </p:nvSpPr>
        <p:spPr>
          <a:xfrm>
            <a:off x="443882" y="1926454"/>
            <a:ext cx="3675356" cy="4722921"/>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7110C186-1E0E-44EB-8BE3-AB1184E677FF}"/>
              </a:ext>
            </a:extLst>
          </p:cNvPr>
          <p:cNvSpPr>
            <a:spLocks noGrp="1"/>
          </p:cNvSpPr>
          <p:nvPr>
            <p:ph type="title"/>
          </p:nvPr>
        </p:nvSpPr>
        <p:spPr/>
        <p:txBody>
          <a:bodyPr>
            <a:normAutofit/>
          </a:bodyPr>
          <a:lstStyle/>
          <a:p>
            <a:r>
              <a:rPr lang="en-US" sz="3200" b="1" dirty="0">
                <a:latin typeface="Sitka Text" panose="02000505000000020004" pitchFamily="2" charset="0"/>
              </a:rPr>
              <a:t>Evaluation Metrics</a:t>
            </a:r>
            <a:endParaRPr lang="en-IN" sz="3200" b="1" dirty="0">
              <a:latin typeface="Sitka Text" panose="02000505000000020004" pitchFamily="2" charset="0"/>
            </a:endParaRPr>
          </a:p>
        </p:txBody>
      </p:sp>
      <p:sp>
        <p:nvSpPr>
          <p:cNvPr id="3" name="Content Placeholder 2">
            <a:extLst>
              <a:ext uri="{FF2B5EF4-FFF2-40B4-BE49-F238E27FC236}">
                <a16:creationId xmlns:a16="http://schemas.microsoft.com/office/drawing/2014/main" id="{4DB5E114-8CE0-491E-B19E-A6B75C5D0636}"/>
              </a:ext>
            </a:extLst>
          </p:cNvPr>
          <p:cNvSpPr>
            <a:spLocks noGrp="1"/>
          </p:cNvSpPr>
          <p:nvPr>
            <p:ph idx="1"/>
          </p:nvPr>
        </p:nvSpPr>
        <p:spPr>
          <a:xfrm>
            <a:off x="512536" y="2157505"/>
            <a:ext cx="3538047" cy="4260817"/>
          </a:xfrm>
        </p:spPr>
        <p:txBody>
          <a:bodyPr>
            <a:noAutofit/>
          </a:bodyPr>
          <a:lstStyle/>
          <a:p>
            <a:pPr algn="just"/>
            <a:r>
              <a:rPr lang="en-US" sz="1600" dirty="0">
                <a:solidFill>
                  <a:schemeClr val="bg1"/>
                </a:solidFill>
                <a:latin typeface="Sitka Text" panose="02000505000000020004" pitchFamily="2" charset="0"/>
                <a:cs typeface="Calibri" panose="020F0502020204030204" pitchFamily="34" charset="0"/>
              </a:rPr>
              <a:t>Mean Squared Error (MSE) </a:t>
            </a:r>
          </a:p>
          <a:p>
            <a:pPr algn="just"/>
            <a:r>
              <a:rPr lang="en-US" sz="1600" dirty="0">
                <a:solidFill>
                  <a:schemeClr val="bg1"/>
                </a:solidFill>
                <a:latin typeface="Sitka Text" panose="02000505000000020004" pitchFamily="2" charset="0"/>
                <a:cs typeface="Calibri" panose="020F0502020204030204" pitchFamily="34" charset="0"/>
              </a:rPr>
              <a:t>Structured Similarity Index (SSIM)</a:t>
            </a:r>
          </a:p>
          <a:p>
            <a:pPr algn="just"/>
            <a:r>
              <a:rPr lang="en-US" sz="1600" dirty="0">
                <a:solidFill>
                  <a:schemeClr val="bg1"/>
                </a:solidFill>
                <a:latin typeface="Sitka Text" panose="02000505000000020004" pitchFamily="2" charset="0"/>
                <a:cs typeface="Calibri" panose="020F0502020204030204" pitchFamily="34" charset="0"/>
              </a:rPr>
              <a:t>Pearson Correlation Coefficient (PCC)</a:t>
            </a:r>
          </a:p>
          <a:p>
            <a:pPr algn="just"/>
            <a:r>
              <a:rPr lang="en-US" sz="1600" dirty="0">
                <a:solidFill>
                  <a:schemeClr val="bg1"/>
                </a:solidFill>
                <a:latin typeface="Sitka Text" panose="02000505000000020004" pitchFamily="2" charset="0"/>
                <a:cs typeface="Calibri" panose="020F0502020204030204" pitchFamily="34" charset="0"/>
              </a:rPr>
              <a:t>Peak Signal Noise Ratio (PSNR)</a:t>
            </a:r>
          </a:p>
        </p:txBody>
      </p:sp>
      <p:pic>
        <p:nvPicPr>
          <p:cNvPr id="9" name="Picture 8">
            <a:extLst>
              <a:ext uri="{FF2B5EF4-FFF2-40B4-BE49-F238E27FC236}">
                <a16:creationId xmlns:a16="http://schemas.microsoft.com/office/drawing/2014/main" id="{61C4E5CE-3FE8-4804-BD61-9B3E2829FDB3}"/>
              </a:ext>
            </a:extLst>
          </p:cNvPr>
          <p:cNvPicPr>
            <a:picLocks noChangeAspect="1"/>
          </p:cNvPicPr>
          <p:nvPr/>
        </p:nvPicPr>
        <p:blipFill>
          <a:blip r:embed="rId2"/>
          <a:stretch>
            <a:fillRect/>
          </a:stretch>
        </p:blipFill>
        <p:spPr>
          <a:xfrm>
            <a:off x="4311613" y="1926454"/>
            <a:ext cx="3675356" cy="2424321"/>
          </a:xfrm>
          <a:prstGeom prst="rect">
            <a:avLst/>
          </a:prstGeom>
        </p:spPr>
      </p:pic>
      <p:pic>
        <p:nvPicPr>
          <p:cNvPr id="10" name="Picture 9">
            <a:extLst>
              <a:ext uri="{FF2B5EF4-FFF2-40B4-BE49-F238E27FC236}">
                <a16:creationId xmlns:a16="http://schemas.microsoft.com/office/drawing/2014/main" id="{A041AFF1-6AA2-4F0E-92FF-0F4623CD6134}"/>
              </a:ext>
            </a:extLst>
          </p:cNvPr>
          <p:cNvPicPr>
            <a:picLocks noChangeAspect="1"/>
          </p:cNvPicPr>
          <p:nvPr/>
        </p:nvPicPr>
        <p:blipFill>
          <a:blip r:embed="rId3"/>
          <a:stretch>
            <a:fillRect/>
          </a:stretch>
        </p:blipFill>
        <p:spPr>
          <a:xfrm>
            <a:off x="8004108" y="1926454"/>
            <a:ext cx="3606700" cy="2422927"/>
          </a:xfrm>
          <a:prstGeom prst="rect">
            <a:avLst/>
          </a:prstGeom>
        </p:spPr>
      </p:pic>
      <p:pic>
        <p:nvPicPr>
          <p:cNvPr id="6" name="Picture 5">
            <a:extLst>
              <a:ext uri="{FF2B5EF4-FFF2-40B4-BE49-F238E27FC236}">
                <a16:creationId xmlns:a16="http://schemas.microsoft.com/office/drawing/2014/main" id="{6B5A4AA1-E1BB-4347-8834-B7E25BDF412D}"/>
              </a:ext>
            </a:extLst>
          </p:cNvPr>
          <p:cNvPicPr>
            <a:picLocks noChangeAspect="1"/>
          </p:cNvPicPr>
          <p:nvPr/>
        </p:nvPicPr>
        <p:blipFill>
          <a:blip r:embed="rId4"/>
          <a:stretch>
            <a:fillRect/>
          </a:stretch>
        </p:blipFill>
        <p:spPr>
          <a:xfrm>
            <a:off x="4414951" y="4144772"/>
            <a:ext cx="3477298" cy="2519985"/>
          </a:xfrm>
          <a:prstGeom prst="rect">
            <a:avLst/>
          </a:prstGeom>
        </p:spPr>
      </p:pic>
      <p:pic>
        <p:nvPicPr>
          <p:cNvPr id="12" name="Picture 11">
            <a:extLst>
              <a:ext uri="{FF2B5EF4-FFF2-40B4-BE49-F238E27FC236}">
                <a16:creationId xmlns:a16="http://schemas.microsoft.com/office/drawing/2014/main" id="{6422E771-7B68-4386-9DE1-9ABC370FB516}"/>
              </a:ext>
            </a:extLst>
          </p:cNvPr>
          <p:cNvPicPr>
            <a:picLocks noChangeAspect="1"/>
          </p:cNvPicPr>
          <p:nvPr/>
        </p:nvPicPr>
        <p:blipFill>
          <a:blip r:embed="rId5"/>
          <a:stretch>
            <a:fillRect/>
          </a:stretch>
        </p:blipFill>
        <p:spPr>
          <a:xfrm>
            <a:off x="7986969" y="4181392"/>
            <a:ext cx="3529527" cy="2424321"/>
          </a:xfrm>
          <a:prstGeom prst="rect">
            <a:avLst/>
          </a:prstGeom>
        </p:spPr>
      </p:pic>
    </p:spTree>
    <p:extLst>
      <p:ext uri="{BB962C8B-B14F-4D97-AF65-F5344CB8AC3E}">
        <p14:creationId xmlns:p14="http://schemas.microsoft.com/office/powerpoint/2010/main" val="30968320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just"/>
            <a:r>
              <a:rPr lang="en-IN" sz="3200" b="1" dirty="0">
                <a:latin typeface="Sitka Text" panose="02000505000000020004" pitchFamily="2" charset="0"/>
              </a:rPr>
              <a:t>SCREEN CAPTURES</a:t>
            </a:r>
          </a:p>
        </p:txBody>
      </p:sp>
      <p:pic>
        <p:nvPicPr>
          <p:cNvPr id="7" name="Content Placeholder 6">
            <a:extLst>
              <a:ext uri="{FF2B5EF4-FFF2-40B4-BE49-F238E27FC236}">
                <a16:creationId xmlns:a16="http://schemas.microsoft.com/office/drawing/2014/main" id="{6760F003-2E41-431B-A10F-2078F155C3AF}"/>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30482" y="2342103"/>
            <a:ext cx="5597456" cy="3541255"/>
          </a:xfrm>
          <a:prstGeom prst="rect">
            <a:avLst/>
          </a:prstGeom>
          <a:noFill/>
          <a:ln>
            <a:noFill/>
          </a:ln>
        </p:spPr>
      </p:pic>
      <p:pic>
        <p:nvPicPr>
          <p:cNvPr id="8" name="Picture 7">
            <a:extLst>
              <a:ext uri="{FF2B5EF4-FFF2-40B4-BE49-F238E27FC236}">
                <a16:creationId xmlns:a16="http://schemas.microsoft.com/office/drawing/2014/main" id="{45C82FAD-EF67-481A-8C07-27BEEDFD6E3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5999" y="2342103"/>
            <a:ext cx="5665519" cy="3541255"/>
          </a:xfrm>
          <a:prstGeom prst="rect">
            <a:avLst/>
          </a:prstGeom>
          <a:noFill/>
          <a:ln>
            <a:noFill/>
          </a:ln>
        </p:spPr>
      </p:pic>
    </p:spTree>
    <p:extLst>
      <p:ext uri="{BB962C8B-B14F-4D97-AF65-F5344CB8AC3E}">
        <p14:creationId xmlns:p14="http://schemas.microsoft.com/office/powerpoint/2010/main" val="4157269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latin typeface="Sitka Text" panose="02000505000000020004" pitchFamily="2" charset="0"/>
              </a:rPr>
              <a:t>introduction</a:t>
            </a:r>
            <a:endParaRPr lang="en-IN" sz="3200" b="1" dirty="0">
              <a:latin typeface="Sitka Text" panose="02000505000000020004" pitchFamily="2" charset="0"/>
            </a:endParaRPr>
          </a:p>
        </p:txBody>
      </p:sp>
      <p:sp>
        <p:nvSpPr>
          <p:cNvPr id="3" name="Content Placeholder 2"/>
          <p:cNvSpPr>
            <a:spLocks noGrp="1"/>
          </p:cNvSpPr>
          <p:nvPr>
            <p:ph idx="1"/>
          </p:nvPr>
        </p:nvSpPr>
        <p:spPr/>
        <p:txBody>
          <a:bodyPr>
            <a:noAutofit/>
          </a:bodyPr>
          <a:lstStyle/>
          <a:p>
            <a:r>
              <a:rPr lang="en-US" sz="2000" dirty="0">
                <a:solidFill>
                  <a:schemeClr val="tx1"/>
                </a:solidFill>
                <a:latin typeface="Sitka Text" panose="02000505000000020004" pitchFamily="2" charset="0"/>
              </a:rPr>
              <a:t>Understanding visual processing of human brain is critical and challenging problem in old days. Revolution of mathematical and probabilistic models in computer field are applied to many sorts of applications including detection, computer vision, classification problems. </a:t>
            </a:r>
            <a:endParaRPr lang="en-IN" sz="2000" dirty="0">
              <a:solidFill>
                <a:schemeClr val="tx1"/>
              </a:solidFill>
              <a:latin typeface="Sitka Text" panose="02000505000000020004" pitchFamily="2" charset="0"/>
            </a:endParaRPr>
          </a:p>
          <a:p>
            <a:r>
              <a:rPr lang="en-US" sz="2000" dirty="0">
                <a:solidFill>
                  <a:schemeClr val="tx1"/>
                </a:solidFill>
                <a:latin typeface="Sitka Text" panose="02000505000000020004" pitchFamily="2" charset="0"/>
              </a:rPr>
              <a:t>Auto encoders is basic generative model to capture important feature without conflicting the originality of data and can able to derive the high dimension data using by neural network.</a:t>
            </a:r>
          </a:p>
          <a:p>
            <a:r>
              <a:rPr lang="en-US" sz="2000" dirty="0">
                <a:solidFill>
                  <a:schemeClr val="tx1"/>
                </a:solidFill>
                <a:latin typeface="Sitka Text" panose="02000505000000020004" pitchFamily="2" charset="0"/>
              </a:rPr>
              <a:t>Neural encoding means to forecast the voxel activation from the visual stimuli and vice versa is named as neural decoding.</a:t>
            </a:r>
            <a:endParaRPr lang="en-IN" sz="2000" dirty="0">
              <a:solidFill>
                <a:schemeClr val="tx1"/>
              </a:solidFill>
              <a:latin typeface="Sitka Text" panose="02000505000000020004" pitchFamily="2" charset="0"/>
            </a:endParaRPr>
          </a:p>
        </p:txBody>
      </p:sp>
    </p:spTree>
    <p:extLst>
      <p:ext uri="{BB962C8B-B14F-4D97-AF65-F5344CB8AC3E}">
        <p14:creationId xmlns:p14="http://schemas.microsoft.com/office/powerpoint/2010/main" val="38727904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just"/>
            <a:r>
              <a:rPr lang="en-IN" sz="3200" b="1" dirty="0">
                <a:latin typeface="Sitka Text" panose="02000505000000020004" pitchFamily="2" charset="0"/>
              </a:rPr>
              <a:t>SCREEN CAPTURES</a:t>
            </a:r>
          </a:p>
        </p:txBody>
      </p:sp>
      <p:pic>
        <p:nvPicPr>
          <p:cNvPr id="7" name="Content Placeholder 6">
            <a:extLst>
              <a:ext uri="{FF2B5EF4-FFF2-40B4-BE49-F238E27FC236}">
                <a16:creationId xmlns:a16="http://schemas.microsoft.com/office/drawing/2014/main" id="{6760F003-2E41-431B-A10F-2078F155C3AF}"/>
              </a:ext>
            </a:extLst>
          </p:cNvPr>
          <p:cNvPicPr>
            <a:picLocks noGrp="1"/>
          </p:cNvPicPr>
          <p:nvPr>
            <p:ph idx="1"/>
          </p:nvPr>
        </p:nvPicPr>
        <p:blipFill>
          <a:blip r:embed="rId2"/>
          <a:srcRect/>
          <a:stretch/>
        </p:blipFill>
        <p:spPr bwMode="auto">
          <a:xfrm>
            <a:off x="430482" y="2342104"/>
            <a:ext cx="5579701" cy="3541254"/>
          </a:xfrm>
          <a:prstGeom prst="rect">
            <a:avLst/>
          </a:prstGeom>
          <a:noFill/>
          <a:ln>
            <a:noFill/>
          </a:ln>
        </p:spPr>
      </p:pic>
      <p:pic>
        <p:nvPicPr>
          <p:cNvPr id="8" name="Picture 7">
            <a:extLst>
              <a:ext uri="{FF2B5EF4-FFF2-40B4-BE49-F238E27FC236}">
                <a16:creationId xmlns:a16="http://schemas.microsoft.com/office/drawing/2014/main" id="{45C82FAD-EF67-481A-8C07-27BEEDFD6E38}"/>
              </a:ext>
            </a:extLst>
          </p:cNvPr>
          <p:cNvPicPr/>
          <p:nvPr/>
        </p:nvPicPr>
        <p:blipFill>
          <a:blip r:embed="rId3"/>
          <a:srcRect/>
          <a:stretch/>
        </p:blipFill>
        <p:spPr bwMode="auto">
          <a:xfrm>
            <a:off x="6095999" y="2342104"/>
            <a:ext cx="5665519" cy="3541253"/>
          </a:xfrm>
          <a:prstGeom prst="rect">
            <a:avLst/>
          </a:prstGeom>
          <a:noFill/>
          <a:ln>
            <a:noFill/>
          </a:ln>
        </p:spPr>
      </p:pic>
    </p:spTree>
    <p:extLst>
      <p:ext uri="{BB962C8B-B14F-4D97-AF65-F5344CB8AC3E}">
        <p14:creationId xmlns:p14="http://schemas.microsoft.com/office/powerpoint/2010/main" val="31130187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just"/>
            <a:r>
              <a:rPr lang="en-IN" sz="3200" b="1" dirty="0">
                <a:latin typeface="Sitka Text" panose="02000505000000020004" pitchFamily="2" charset="0"/>
              </a:rPr>
              <a:t>SCREEN CAPTURES</a:t>
            </a:r>
          </a:p>
        </p:txBody>
      </p:sp>
      <p:pic>
        <p:nvPicPr>
          <p:cNvPr id="7" name="Content Placeholder 6">
            <a:extLst>
              <a:ext uri="{FF2B5EF4-FFF2-40B4-BE49-F238E27FC236}">
                <a16:creationId xmlns:a16="http://schemas.microsoft.com/office/drawing/2014/main" id="{6760F003-2E41-431B-A10F-2078F155C3AF}"/>
              </a:ext>
            </a:extLst>
          </p:cNvPr>
          <p:cNvPicPr>
            <a:picLocks noGrp="1"/>
          </p:cNvPicPr>
          <p:nvPr>
            <p:ph idx="1"/>
          </p:nvPr>
        </p:nvPicPr>
        <p:blipFill>
          <a:blip r:embed="rId2"/>
          <a:srcRect/>
          <a:stretch/>
        </p:blipFill>
        <p:spPr bwMode="auto">
          <a:xfrm>
            <a:off x="430482" y="2342105"/>
            <a:ext cx="5579701" cy="3541252"/>
          </a:xfrm>
          <a:prstGeom prst="rect">
            <a:avLst/>
          </a:prstGeom>
          <a:noFill/>
          <a:ln>
            <a:noFill/>
          </a:ln>
        </p:spPr>
      </p:pic>
      <p:pic>
        <p:nvPicPr>
          <p:cNvPr id="8" name="Picture 7">
            <a:extLst>
              <a:ext uri="{FF2B5EF4-FFF2-40B4-BE49-F238E27FC236}">
                <a16:creationId xmlns:a16="http://schemas.microsoft.com/office/drawing/2014/main" id="{45C82FAD-EF67-481A-8C07-27BEEDFD6E38}"/>
              </a:ext>
            </a:extLst>
          </p:cNvPr>
          <p:cNvPicPr/>
          <p:nvPr/>
        </p:nvPicPr>
        <p:blipFill>
          <a:blip r:embed="rId3"/>
          <a:srcRect/>
          <a:stretch/>
        </p:blipFill>
        <p:spPr bwMode="auto">
          <a:xfrm>
            <a:off x="6095999" y="2342105"/>
            <a:ext cx="5665519" cy="3541252"/>
          </a:xfrm>
          <a:prstGeom prst="rect">
            <a:avLst/>
          </a:prstGeom>
          <a:noFill/>
          <a:ln>
            <a:noFill/>
          </a:ln>
        </p:spPr>
      </p:pic>
    </p:spTree>
    <p:extLst>
      <p:ext uri="{BB962C8B-B14F-4D97-AF65-F5344CB8AC3E}">
        <p14:creationId xmlns:p14="http://schemas.microsoft.com/office/powerpoint/2010/main" val="9520268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just"/>
            <a:r>
              <a:rPr lang="en-IN" sz="3200" b="1" dirty="0">
                <a:latin typeface="Sitka Text" panose="02000505000000020004" pitchFamily="2" charset="0"/>
              </a:rPr>
              <a:t>SCREEN CAPTURES</a:t>
            </a:r>
          </a:p>
        </p:txBody>
      </p:sp>
      <p:pic>
        <p:nvPicPr>
          <p:cNvPr id="4" name="Content Placeholder 3"/>
          <p:cNvPicPr>
            <a:picLocks noGrp="1"/>
          </p:cNvPicPr>
          <p:nvPr>
            <p:ph idx="1"/>
          </p:nvPr>
        </p:nvPicPr>
        <p:blipFill>
          <a:blip r:embed="rId2"/>
          <a:stretch>
            <a:fillRect/>
          </a:stretch>
        </p:blipFill>
        <p:spPr>
          <a:xfrm>
            <a:off x="423983" y="2112163"/>
            <a:ext cx="5532933" cy="3678238"/>
          </a:xfrm>
          <a:prstGeom prst="rect">
            <a:avLst/>
          </a:prstGeom>
        </p:spPr>
      </p:pic>
      <p:pic>
        <p:nvPicPr>
          <p:cNvPr id="5" name="Picture 4"/>
          <p:cNvPicPr/>
          <p:nvPr/>
        </p:nvPicPr>
        <p:blipFill>
          <a:blip r:embed="rId3"/>
          <a:stretch>
            <a:fillRect/>
          </a:stretch>
        </p:blipFill>
        <p:spPr>
          <a:xfrm>
            <a:off x="6095999" y="2129467"/>
            <a:ext cx="5672017" cy="3643630"/>
          </a:xfrm>
          <a:prstGeom prst="rect">
            <a:avLst/>
          </a:prstGeom>
        </p:spPr>
      </p:pic>
    </p:spTree>
    <p:extLst>
      <p:ext uri="{BB962C8B-B14F-4D97-AF65-F5344CB8AC3E}">
        <p14:creationId xmlns:p14="http://schemas.microsoft.com/office/powerpoint/2010/main" val="41081356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800" b="1" dirty="0">
                <a:latin typeface="Sitka Text" panose="02000505000000020004" pitchFamily="2" charset="0"/>
              </a:rPr>
              <a:t>SCREEN CAPTURES</a:t>
            </a:r>
            <a:endParaRPr lang="en-IN" dirty="0"/>
          </a:p>
        </p:txBody>
      </p:sp>
      <p:pic>
        <p:nvPicPr>
          <p:cNvPr id="4" name="Content Placeholder 3"/>
          <p:cNvPicPr>
            <a:picLocks noGrp="1"/>
          </p:cNvPicPr>
          <p:nvPr>
            <p:ph idx="1"/>
          </p:nvPr>
        </p:nvPicPr>
        <p:blipFill>
          <a:blip r:embed="rId2"/>
          <a:stretch>
            <a:fillRect/>
          </a:stretch>
        </p:blipFill>
        <p:spPr>
          <a:xfrm>
            <a:off x="398972" y="2215629"/>
            <a:ext cx="5575673" cy="3678238"/>
          </a:xfrm>
          <a:prstGeom prst="rect">
            <a:avLst/>
          </a:prstGeom>
        </p:spPr>
      </p:pic>
      <p:pic>
        <p:nvPicPr>
          <p:cNvPr id="5" name="Picture 4"/>
          <p:cNvPicPr/>
          <p:nvPr/>
        </p:nvPicPr>
        <p:blipFill>
          <a:blip r:embed="rId3"/>
          <a:stretch>
            <a:fillRect/>
          </a:stretch>
        </p:blipFill>
        <p:spPr>
          <a:xfrm>
            <a:off x="6096000" y="2250237"/>
            <a:ext cx="5697028" cy="3643630"/>
          </a:xfrm>
          <a:prstGeom prst="rect">
            <a:avLst/>
          </a:prstGeom>
        </p:spPr>
      </p:pic>
    </p:spTree>
    <p:extLst>
      <p:ext uri="{BB962C8B-B14F-4D97-AF65-F5344CB8AC3E}">
        <p14:creationId xmlns:p14="http://schemas.microsoft.com/office/powerpoint/2010/main" val="31963246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FAA42-F099-4743-A29F-39ABC610D6CE}"/>
              </a:ext>
            </a:extLst>
          </p:cNvPr>
          <p:cNvSpPr>
            <a:spLocks noGrp="1"/>
          </p:cNvSpPr>
          <p:nvPr>
            <p:ph type="title"/>
          </p:nvPr>
        </p:nvSpPr>
        <p:spPr/>
        <p:txBody>
          <a:bodyPr>
            <a:normAutofit/>
          </a:bodyPr>
          <a:lstStyle/>
          <a:p>
            <a:r>
              <a:rPr lang="en-US" sz="3200" b="1" dirty="0">
                <a:latin typeface="Sitka Text" panose="02000505000000020004" pitchFamily="2" charset="0"/>
              </a:rPr>
              <a:t>CONCLUSION</a:t>
            </a:r>
            <a:endParaRPr lang="en-IN" sz="3200" b="1" dirty="0">
              <a:latin typeface="Sitka Text" panose="02000505000000020004" pitchFamily="2" charset="0"/>
            </a:endParaRPr>
          </a:p>
        </p:txBody>
      </p:sp>
      <p:sp>
        <p:nvSpPr>
          <p:cNvPr id="3" name="Content Placeholder 2">
            <a:extLst>
              <a:ext uri="{FF2B5EF4-FFF2-40B4-BE49-F238E27FC236}">
                <a16:creationId xmlns:a16="http://schemas.microsoft.com/office/drawing/2014/main" id="{1F4FC68D-7439-4AA1-8ED7-FF67D2C6450E}"/>
              </a:ext>
            </a:extLst>
          </p:cNvPr>
          <p:cNvSpPr>
            <a:spLocks noGrp="1"/>
          </p:cNvSpPr>
          <p:nvPr>
            <p:ph idx="1"/>
          </p:nvPr>
        </p:nvSpPr>
        <p:spPr>
          <a:xfrm>
            <a:off x="581192" y="2127230"/>
            <a:ext cx="11029615" cy="3678303"/>
          </a:xfrm>
        </p:spPr>
        <p:txBody>
          <a:bodyPr>
            <a:normAutofit/>
          </a:bodyPr>
          <a:lstStyle/>
          <a:p>
            <a:pPr lvl="0" algn="just">
              <a:buFont typeface="Wingdings" panose="05000000000000000000" pitchFamily="2" charset="2"/>
              <a:buChar char="§"/>
            </a:pPr>
            <a:r>
              <a:rPr lang="en-US" sz="2200" dirty="0">
                <a:solidFill>
                  <a:schemeClr val="accent3">
                    <a:lumMod val="40000"/>
                    <a:lumOff val="60000"/>
                  </a:schemeClr>
                </a:solidFill>
                <a:latin typeface="Sitka Text" panose="02000505000000020004" pitchFamily="2" charset="0"/>
              </a:rPr>
              <a:t>This will help the neurologist to better understand the health conditions of a </a:t>
            </a:r>
            <a:r>
              <a:rPr lang="en-US" sz="2200" dirty="0">
                <a:solidFill>
                  <a:schemeClr val="accent3">
                    <a:lumMod val="75000"/>
                  </a:schemeClr>
                </a:solidFill>
                <a:latin typeface="Sitka Text" panose="02000505000000020004" pitchFamily="2" charset="0"/>
              </a:rPr>
              <a:t>paralyzed patient</a:t>
            </a:r>
            <a:r>
              <a:rPr lang="en-US" sz="2200" dirty="0">
                <a:solidFill>
                  <a:schemeClr val="accent3">
                    <a:lumMod val="40000"/>
                    <a:lumOff val="60000"/>
                  </a:schemeClr>
                </a:solidFill>
                <a:latin typeface="Sitka Text" panose="02000505000000020004" pitchFamily="2" charset="0"/>
              </a:rPr>
              <a:t>. </a:t>
            </a:r>
          </a:p>
          <a:p>
            <a:pPr lvl="0" algn="just">
              <a:buFont typeface="Wingdings" panose="05000000000000000000" pitchFamily="2" charset="2"/>
              <a:buChar char="§"/>
            </a:pPr>
            <a:r>
              <a:rPr lang="en-US" sz="2200" dirty="0">
                <a:solidFill>
                  <a:schemeClr val="accent3">
                    <a:lumMod val="40000"/>
                    <a:lumOff val="60000"/>
                  </a:schemeClr>
                </a:solidFill>
                <a:latin typeface="Sitka Text" panose="02000505000000020004" pitchFamily="2" charset="0"/>
              </a:rPr>
              <a:t>It can be evolved to produce the dream visuals of a person which is still a mystery to solve. This can open doors to several mysteries behind neurology. Still we are at 21</a:t>
            </a:r>
            <a:r>
              <a:rPr lang="en-US" sz="2200" baseline="30000" dirty="0">
                <a:solidFill>
                  <a:schemeClr val="accent3">
                    <a:lumMod val="40000"/>
                    <a:lumOff val="60000"/>
                  </a:schemeClr>
                </a:solidFill>
                <a:latin typeface="Sitka Text" panose="02000505000000020004" pitchFamily="2" charset="0"/>
              </a:rPr>
              <a:t>st</a:t>
            </a:r>
            <a:r>
              <a:rPr lang="en-US" sz="2200" dirty="0">
                <a:solidFill>
                  <a:schemeClr val="accent3">
                    <a:lumMod val="40000"/>
                    <a:lumOff val="60000"/>
                  </a:schemeClr>
                </a:solidFill>
                <a:latin typeface="Sitka Text" panose="02000505000000020004" pitchFamily="2" charset="0"/>
              </a:rPr>
              <a:t> century but </a:t>
            </a:r>
            <a:r>
              <a:rPr lang="en-US" sz="2200" dirty="0">
                <a:solidFill>
                  <a:schemeClr val="accent3">
                    <a:lumMod val="75000"/>
                  </a:schemeClr>
                </a:solidFill>
                <a:latin typeface="Sitka Text" panose="02000505000000020004" pitchFamily="2" charset="0"/>
              </a:rPr>
              <a:t>storing and playing </a:t>
            </a:r>
            <a:r>
              <a:rPr lang="en-US" sz="2200" dirty="0">
                <a:solidFill>
                  <a:schemeClr val="accent3">
                    <a:lumMod val="40000"/>
                    <a:lumOff val="60000"/>
                  </a:schemeClr>
                </a:solidFill>
                <a:latin typeface="Sitka Text" panose="02000505000000020004" pitchFamily="2" charset="0"/>
              </a:rPr>
              <a:t>a dream is still a issue. </a:t>
            </a:r>
          </a:p>
          <a:p>
            <a:pPr lvl="0" algn="just">
              <a:buFont typeface="Wingdings" panose="05000000000000000000" pitchFamily="2" charset="2"/>
              <a:buChar char="§"/>
            </a:pPr>
            <a:r>
              <a:rPr lang="en-US" sz="2200" dirty="0">
                <a:solidFill>
                  <a:schemeClr val="accent3">
                    <a:lumMod val="40000"/>
                    <a:lumOff val="60000"/>
                  </a:schemeClr>
                </a:solidFill>
                <a:latin typeface="Sitka Text" panose="02000505000000020004" pitchFamily="2" charset="0"/>
              </a:rPr>
              <a:t>With the help of this technology, we can be able to reconstruct the dream using </a:t>
            </a:r>
            <a:r>
              <a:rPr lang="en-US" sz="2200" dirty="0">
                <a:solidFill>
                  <a:srgbClr val="FFC000"/>
                </a:solidFill>
                <a:latin typeface="Sitka Text" panose="02000505000000020004" pitchFamily="2" charset="0"/>
              </a:rPr>
              <a:t>G</a:t>
            </a:r>
            <a:r>
              <a:rPr lang="en-US" sz="2200" dirty="0">
                <a:solidFill>
                  <a:schemeClr val="accent3">
                    <a:lumMod val="75000"/>
                  </a:schemeClr>
                </a:solidFill>
                <a:latin typeface="Sitka Text" panose="02000505000000020004" pitchFamily="2" charset="0"/>
              </a:rPr>
              <a:t>enerative </a:t>
            </a:r>
            <a:r>
              <a:rPr lang="en-US" sz="2200" dirty="0">
                <a:solidFill>
                  <a:srgbClr val="FFC000"/>
                </a:solidFill>
                <a:latin typeface="Sitka Text" panose="02000505000000020004" pitchFamily="2" charset="0"/>
              </a:rPr>
              <a:t>A</a:t>
            </a:r>
            <a:r>
              <a:rPr lang="en-US" sz="2200" dirty="0">
                <a:solidFill>
                  <a:schemeClr val="accent3">
                    <a:lumMod val="75000"/>
                  </a:schemeClr>
                </a:solidFill>
                <a:latin typeface="Sitka Text" panose="02000505000000020004" pitchFamily="2" charset="0"/>
              </a:rPr>
              <a:t>dversarial </a:t>
            </a:r>
            <a:r>
              <a:rPr lang="en-US" sz="2200" dirty="0">
                <a:solidFill>
                  <a:srgbClr val="FFC000"/>
                </a:solidFill>
                <a:latin typeface="Sitka Text" panose="02000505000000020004" pitchFamily="2" charset="0"/>
              </a:rPr>
              <a:t>N</a:t>
            </a:r>
            <a:r>
              <a:rPr lang="en-US" sz="2200" dirty="0">
                <a:solidFill>
                  <a:schemeClr val="accent3">
                    <a:lumMod val="75000"/>
                  </a:schemeClr>
                </a:solidFill>
                <a:latin typeface="Sitka Text" panose="02000505000000020004" pitchFamily="2" charset="0"/>
              </a:rPr>
              <a:t>eural network (GAN) </a:t>
            </a:r>
            <a:r>
              <a:rPr lang="en-US" sz="2200" dirty="0">
                <a:solidFill>
                  <a:schemeClr val="accent3">
                    <a:lumMod val="40000"/>
                    <a:lumOff val="60000"/>
                  </a:schemeClr>
                </a:solidFill>
                <a:latin typeface="Sitka Text" panose="02000505000000020004" pitchFamily="2" charset="0"/>
              </a:rPr>
              <a:t>networks.</a:t>
            </a:r>
          </a:p>
        </p:txBody>
      </p:sp>
    </p:spTree>
    <p:extLst>
      <p:ext uri="{BB962C8B-B14F-4D97-AF65-F5344CB8AC3E}">
        <p14:creationId xmlns:p14="http://schemas.microsoft.com/office/powerpoint/2010/main" val="22402264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Sitka Text" panose="02000505000000020004" pitchFamily="2" charset="0"/>
              </a:rPr>
              <a:t>REFERENCES</a:t>
            </a:r>
            <a:endParaRPr lang="en-IN" b="1" dirty="0">
              <a:latin typeface="Sitka Text" panose="02000505000000020004" pitchFamily="2" charset="0"/>
            </a:endParaRPr>
          </a:p>
        </p:txBody>
      </p:sp>
      <p:sp>
        <p:nvSpPr>
          <p:cNvPr id="3" name="Content Placeholder 2"/>
          <p:cNvSpPr>
            <a:spLocks noGrp="1"/>
          </p:cNvSpPr>
          <p:nvPr>
            <p:ph idx="1"/>
          </p:nvPr>
        </p:nvSpPr>
        <p:spPr>
          <a:xfrm>
            <a:off x="581192" y="2142129"/>
            <a:ext cx="11029615" cy="3678303"/>
          </a:xfrm>
        </p:spPr>
        <p:txBody>
          <a:bodyPr>
            <a:normAutofit lnSpcReduction="10000"/>
          </a:bodyPr>
          <a:lstStyle/>
          <a:p>
            <a:pPr marL="0" indent="0">
              <a:buNone/>
            </a:pPr>
            <a:endParaRPr lang="en-IN" u="sng" dirty="0">
              <a:solidFill>
                <a:schemeClr val="tx1"/>
              </a:solidFill>
              <a:latin typeface="Sitka Text" panose="02000505000000020004" pitchFamily="2" charset="0"/>
            </a:endParaRPr>
          </a:p>
          <a:p>
            <a:pPr lvl="0"/>
            <a:r>
              <a:rPr lang="en-US" dirty="0" err="1">
                <a:solidFill>
                  <a:schemeClr val="tx1"/>
                </a:solidFill>
                <a:latin typeface="Sitka Text" panose="02000505000000020004" pitchFamily="2" charset="0"/>
              </a:rPr>
              <a:t>Changde</a:t>
            </a:r>
            <a:r>
              <a:rPr lang="en-US" dirty="0">
                <a:solidFill>
                  <a:schemeClr val="tx1"/>
                </a:solidFill>
                <a:latin typeface="Sitka Text" panose="02000505000000020004" pitchFamily="2" charset="0"/>
              </a:rPr>
              <a:t> du, </a:t>
            </a:r>
            <a:r>
              <a:rPr lang="en-US" dirty="0" err="1">
                <a:solidFill>
                  <a:schemeClr val="tx1"/>
                </a:solidFill>
                <a:latin typeface="Sitka Text" panose="02000505000000020004" pitchFamily="2" charset="0"/>
              </a:rPr>
              <a:t>Huiguang</a:t>
            </a:r>
            <a:r>
              <a:rPr lang="en-US" dirty="0">
                <a:solidFill>
                  <a:schemeClr val="tx1"/>
                </a:solidFill>
                <a:latin typeface="Sitka Text" panose="02000505000000020004" pitchFamily="2" charset="0"/>
              </a:rPr>
              <a:t>, </a:t>
            </a:r>
            <a:r>
              <a:rPr lang="en-US" dirty="0" err="1">
                <a:solidFill>
                  <a:schemeClr val="tx1"/>
                </a:solidFill>
                <a:latin typeface="Sitka Text" panose="02000505000000020004" pitchFamily="2" charset="0"/>
              </a:rPr>
              <a:t>Lijie</a:t>
            </a:r>
            <a:r>
              <a:rPr lang="en-US" dirty="0">
                <a:solidFill>
                  <a:schemeClr val="tx1"/>
                </a:solidFill>
                <a:latin typeface="Sitka Text" panose="02000505000000020004" pitchFamily="2" charset="0"/>
              </a:rPr>
              <a:t> </a:t>
            </a:r>
            <a:r>
              <a:rPr lang="en-US" dirty="0" err="1">
                <a:solidFill>
                  <a:schemeClr val="tx1"/>
                </a:solidFill>
                <a:latin typeface="Sitka Text" panose="02000505000000020004" pitchFamily="2" charset="0"/>
              </a:rPr>
              <a:t>huan</a:t>
            </a:r>
            <a:r>
              <a:rPr lang="en-US" dirty="0">
                <a:solidFill>
                  <a:schemeClr val="tx1"/>
                </a:solidFill>
                <a:latin typeface="Sitka Text" panose="02000505000000020004" pitchFamily="2" charset="0"/>
              </a:rPr>
              <a:t>, “Reconstructing Perceived Images from Human Brain Activities with Bayesian Deep </a:t>
            </a:r>
            <a:r>
              <a:rPr lang="en-US" dirty="0" err="1">
                <a:solidFill>
                  <a:schemeClr val="tx1"/>
                </a:solidFill>
                <a:latin typeface="Sitka Text" panose="02000505000000020004" pitchFamily="2" charset="0"/>
              </a:rPr>
              <a:t>Multiview</a:t>
            </a:r>
            <a:r>
              <a:rPr lang="en-US" dirty="0">
                <a:solidFill>
                  <a:schemeClr val="tx1"/>
                </a:solidFill>
                <a:latin typeface="Sitka Text" panose="02000505000000020004" pitchFamily="2" charset="0"/>
              </a:rPr>
              <a:t> Learning.” IEEE Transactions on Neural Network and Learning Systems, 8 August 2019.</a:t>
            </a:r>
            <a:endParaRPr lang="en-IN" dirty="0">
              <a:solidFill>
                <a:schemeClr val="tx1"/>
              </a:solidFill>
              <a:latin typeface="Sitka Text" panose="02000505000000020004" pitchFamily="2" charset="0"/>
            </a:endParaRPr>
          </a:p>
          <a:p>
            <a:pPr lvl="0"/>
            <a:r>
              <a:rPr lang="en-US" dirty="0" err="1">
                <a:solidFill>
                  <a:schemeClr val="tx1"/>
                </a:solidFill>
                <a:latin typeface="Sitka Text" panose="02000505000000020004" pitchFamily="2" charset="0"/>
              </a:rPr>
              <a:t>Eero</a:t>
            </a:r>
            <a:r>
              <a:rPr lang="en-US" dirty="0">
                <a:solidFill>
                  <a:schemeClr val="tx1"/>
                </a:solidFill>
                <a:latin typeface="Sitka Text" panose="02000505000000020004" pitchFamily="2" charset="0"/>
              </a:rPr>
              <a:t> p. </a:t>
            </a:r>
            <a:r>
              <a:rPr lang="en-US" dirty="0" err="1">
                <a:solidFill>
                  <a:schemeClr val="tx1"/>
                </a:solidFill>
                <a:latin typeface="Sitka Text" panose="02000505000000020004" pitchFamily="2" charset="0"/>
              </a:rPr>
              <a:t>simoncelli</a:t>
            </a:r>
            <a:r>
              <a:rPr lang="en-US" dirty="0">
                <a:solidFill>
                  <a:schemeClr val="tx1"/>
                </a:solidFill>
                <a:latin typeface="Sitka Text" panose="02000505000000020004" pitchFamily="2" charset="0"/>
              </a:rPr>
              <a:t>, Irene </a:t>
            </a:r>
            <a:r>
              <a:rPr lang="en-US" dirty="0" err="1">
                <a:solidFill>
                  <a:schemeClr val="tx1"/>
                </a:solidFill>
                <a:latin typeface="Sitka Text" panose="02000505000000020004" pitchFamily="2" charset="0"/>
              </a:rPr>
              <a:t>epifanio</a:t>
            </a:r>
            <a:r>
              <a:rPr lang="en-US" dirty="0">
                <a:solidFill>
                  <a:schemeClr val="tx1"/>
                </a:solidFill>
                <a:latin typeface="Sitka Text" panose="02000505000000020004" pitchFamily="2" charset="0"/>
              </a:rPr>
              <a:t>, Jesus </a:t>
            </a:r>
            <a:r>
              <a:rPr lang="en-US" dirty="0" err="1">
                <a:solidFill>
                  <a:schemeClr val="tx1"/>
                </a:solidFill>
                <a:latin typeface="Sitka Text" panose="02000505000000020004" pitchFamily="2" charset="0"/>
              </a:rPr>
              <a:t>malo</a:t>
            </a:r>
            <a:r>
              <a:rPr lang="en-US" dirty="0">
                <a:solidFill>
                  <a:schemeClr val="tx1"/>
                </a:solidFill>
                <a:latin typeface="Sitka Text" panose="02000505000000020004" pitchFamily="2" charset="0"/>
              </a:rPr>
              <a:t> and  Rafael Navarro, “Nonlinear Image Representation for Efficient Perceptual Coding” IEEE Transactions on Image Processing, VOL. 15, NO. 1, January 2006.</a:t>
            </a:r>
            <a:endParaRPr lang="en-IN" dirty="0">
              <a:solidFill>
                <a:schemeClr val="tx1"/>
              </a:solidFill>
              <a:latin typeface="Sitka Text" panose="02000505000000020004" pitchFamily="2" charset="0"/>
            </a:endParaRPr>
          </a:p>
          <a:p>
            <a:pPr lvl="0"/>
            <a:r>
              <a:rPr lang="en-US" dirty="0">
                <a:solidFill>
                  <a:schemeClr val="tx1"/>
                </a:solidFill>
                <a:latin typeface="Sitka Text" panose="02000505000000020004" pitchFamily="2" charset="0"/>
              </a:rPr>
              <a:t>Floris de </a:t>
            </a:r>
            <a:r>
              <a:rPr lang="en-US" dirty="0" err="1">
                <a:solidFill>
                  <a:schemeClr val="tx1"/>
                </a:solidFill>
                <a:latin typeface="Sitka Text" panose="02000505000000020004" pitchFamily="2" charset="0"/>
              </a:rPr>
              <a:t>lange</a:t>
            </a:r>
            <a:r>
              <a:rPr lang="en-US" dirty="0">
                <a:solidFill>
                  <a:schemeClr val="tx1"/>
                </a:solidFill>
                <a:latin typeface="Sitka Text" panose="02000505000000020004" pitchFamily="2" charset="0"/>
              </a:rPr>
              <a:t>, Marcel van </a:t>
            </a:r>
            <a:r>
              <a:rPr lang="en-US" dirty="0" err="1">
                <a:solidFill>
                  <a:schemeClr val="tx1"/>
                </a:solidFill>
                <a:latin typeface="Sitka Text" panose="02000505000000020004" pitchFamily="2" charset="0"/>
              </a:rPr>
              <a:t>gervan</a:t>
            </a:r>
            <a:r>
              <a:rPr lang="en-US" dirty="0">
                <a:solidFill>
                  <a:schemeClr val="tx1"/>
                </a:solidFill>
                <a:latin typeface="Sitka Text" panose="02000505000000020004" pitchFamily="2" charset="0"/>
              </a:rPr>
              <a:t> and Tom </a:t>
            </a:r>
            <a:r>
              <a:rPr lang="en-US" dirty="0" err="1">
                <a:solidFill>
                  <a:schemeClr val="tx1"/>
                </a:solidFill>
                <a:latin typeface="Sitka Text" panose="02000505000000020004" pitchFamily="2" charset="0"/>
              </a:rPr>
              <a:t>heskes</a:t>
            </a:r>
            <a:r>
              <a:rPr lang="en-US" dirty="0">
                <a:solidFill>
                  <a:schemeClr val="tx1"/>
                </a:solidFill>
                <a:latin typeface="Sitka Text" panose="02000505000000020004" pitchFamily="2" charset="0"/>
              </a:rPr>
              <a:t>, “Neural Decoding with Hierarchical Generative Models” P1: QPU NECO_a_00047-Gerven </a:t>
            </a:r>
            <a:r>
              <a:rPr lang="en-US" dirty="0" err="1">
                <a:solidFill>
                  <a:schemeClr val="tx1"/>
                </a:solidFill>
                <a:latin typeface="Sitka Text" panose="02000505000000020004" pitchFamily="2" charset="0"/>
              </a:rPr>
              <a:t>NECO.cls</a:t>
            </a:r>
            <a:r>
              <a:rPr lang="en-US" dirty="0">
                <a:solidFill>
                  <a:schemeClr val="tx1"/>
                </a:solidFill>
                <a:latin typeface="Sitka Text" panose="02000505000000020004" pitchFamily="2" charset="0"/>
              </a:rPr>
              <a:t> September 8, 2010.</a:t>
            </a:r>
            <a:endParaRPr lang="en-IN" dirty="0">
              <a:solidFill>
                <a:schemeClr val="tx1"/>
              </a:solidFill>
              <a:latin typeface="Sitka Text" panose="02000505000000020004" pitchFamily="2" charset="0"/>
            </a:endParaRPr>
          </a:p>
          <a:p>
            <a:pPr lvl="0"/>
            <a:r>
              <a:rPr lang="en-US" dirty="0" err="1">
                <a:solidFill>
                  <a:schemeClr val="tx1"/>
                </a:solidFill>
                <a:latin typeface="Sitka Text" panose="02000505000000020004" pitchFamily="2" charset="0"/>
              </a:rPr>
              <a:t>Gomathi</a:t>
            </a:r>
            <a:r>
              <a:rPr lang="en-US" dirty="0">
                <a:solidFill>
                  <a:schemeClr val="tx1"/>
                </a:solidFill>
                <a:latin typeface="Sitka Text" panose="02000505000000020004" pitchFamily="2" charset="0"/>
              </a:rPr>
              <a:t>, Rathi “Human Vision Reconstruction using Brain Activity Profiles” 2018 4th International Conference on Computing Communication and Automation (ICCCA).</a:t>
            </a:r>
          </a:p>
          <a:p>
            <a:pPr lvl="0"/>
            <a:endParaRPr lang="en-US" dirty="0">
              <a:solidFill>
                <a:schemeClr val="tx1"/>
              </a:solidFill>
            </a:endParaRPr>
          </a:p>
          <a:p>
            <a:pPr lvl="0"/>
            <a:endParaRPr lang="en-US" dirty="0">
              <a:solidFill>
                <a:schemeClr val="tx1"/>
              </a:solidFill>
            </a:endParaRPr>
          </a:p>
        </p:txBody>
      </p:sp>
    </p:spTree>
    <p:extLst>
      <p:ext uri="{BB962C8B-B14F-4D97-AF65-F5344CB8AC3E}">
        <p14:creationId xmlns:p14="http://schemas.microsoft.com/office/powerpoint/2010/main" val="33715611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latin typeface="Sitka Text" panose="02000505000000020004" pitchFamily="2" charset="0"/>
              </a:rPr>
              <a:t>COPYRIGHT</a:t>
            </a:r>
            <a:endParaRPr lang="en-IN" sz="3200" b="1" dirty="0">
              <a:latin typeface="Sitka Text" panose="02000505000000020004" pitchFamily="2" charset="0"/>
            </a:endParaRPr>
          </a:p>
        </p:txBody>
      </p:sp>
      <p:sp>
        <p:nvSpPr>
          <p:cNvPr id="5" name="Content Placeholder 4">
            <a:extLst>
              <a:ext uri="{FF2B5EF4-FFF2-40B4-BE49-F238E27FC236}">
                <a16:creationId xmlns:a16="http://schemas.microsoft.com/office/drawing/2014/main" id="{51A65357-D74D-49F0-A465-128FCC4B132D}"/>
              </a:ext>
            </a:extLst>
          </p:cNvPr>
          <p:cNvSpPr>
            <a:spLocks noGrp="1"/>
          </p:cNvSpPr>
          <p:nvPr>
            <p:ph idx="1"/>
          </p:nvPr>
        </p:nvSpPr>
        <p:spPr/>
        <p:txBody>
          <a:bodyPr/>
          <a:lstStyle/>
          <a:p>
            <a:r>
              <a:rPr lang="en-US" sz="2400" b="1" dirty="0">
                <a:solidFill>
                  <a:schemeClr val="tx1"/>
                </a:solidFill>
                <a:latin typeface="Sitka Text" panose="02000505000000020004" pitchFamily="2" charset="0"/>
              </a:rPr>
              <a:t>Title : Reconstructing Perceived Images from Human Brain Activities 			using TWIN DEEP NEURAL NETWORK</a:t>
            </a:r>
          </a:p>
          <a:p>
            <a:r>
              <a:rPr lang="en-US" sz="2400" b="1" dirty="0">
                <a:solidFill>
                  <a:schemeClr val="tx1"/>
                </a:solidFill>
                <a:latin typeface="Sitka Text" panose="02000505000000020004" pitchFamily="2" charset="0"/>
              </a:rPr>
              <a:t>Diary Number : </a:t>
            </a:r>
            <a:r>
              <a:rPr lang="en-US" sz="2400" b="1" dirty="0">
                <a:solidFill>
                  <a:srgbClr val="FF0000"/>
                </a:solidFill>
                <a:latin typeface="Sitka Text" panose="02000505000000020004" pitchFamily="2" charset="0"/>
              </a:rPr>
              <a:t>11919/2021-CO/L</a:t>
            </a:r>
          </a:p>
          <a:p>
            <a:r>
              <a:rPr lang="en-US" sz="2400" b="1" dirty="0">
                <a:solidFill>
                  <a:schemeClr val="tx1"/>
                </a:solidFill>
                <a:latin typeface="Sitka Text" panose="02000505000000020004" pitchFamily="2" charset="0"/>
              </a:rPr>
              <a:t>Register Number : </a:t>
            </a:r>
            <a:r>
              <a:rPr lang="en-US" sz="2400" b="1" dirty="0">
                <a:solidFill>
                  <a:srgbClr val="002060"/>
                </a:solidFill>
                <a:latin typeface="Sitka Text" panose="02000505000000020004" pitchFamily="2" charset="0"/>
              </a:rPr>
              <a:t>L-104847/2021</a:t>
            </a:r>
          </a:p>
          <a:p>
            <a:r>
              <a:rPr lang="en-US" sz="2400" b="1" dirty="0">
                <a:solidFill>
                  <a:schemeClr val="tx1"/>
                </a:solidFill>
                <a:latin typeface="Sitka Text" panose="02000505000000020004" pitchFamily="2" charset="0"/>
              </a:rPr>
              <a:t>Status : Registered</a:t>
            </a:r>
          </a:p>
          <a:p>
            <a:r>
              <a:rPr lang="en-US" sz="2400" b="1" dirty="0">
                <a:solidFill>
                  <a:schemeClr val="tx1"/>
                </a:solidFill>
                <a:latin typeface="Sitka Text" panose="02000505000000020004" pitchFamily="2" charset="0"/>
              </a:rPr>
              <a:t>Date :  2 July 2021</a:t>
            </a:r>
            <a:endParaRPr lang="en-IN" b="1" dirty="0"/>
          </a:p>
        </p:txBody>
      </p:sp>
    </p:spTree>
    <p:extLst>
      <p:ext uri="{BB962C8B-B14F-4D97-AF65-F5344CB8AC3E}">
        <p14:creationId xmlns:p14="http://schemas.microsoft.com/office/powerpoint/2010/main" val="31857120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Digital Numbers">
            <a:extLst>
              <a:ext uri="{FF2B5EF4-FFF2-40B4-BE49-F238E27FC236}">
                <a16:creationId xmlns:a16="http://schemas.microsoft.com/office/drawing/2014/main" id="{A21EA617-6D48-425F-97A8-7FEC82C8F4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189" r="9642" b="1"/>
          <a:stretch/>
        </p:blipFill>
        <p:spPr>
          <a:xfrm>
            <a:off x="446534" y="723899"/>
            <a:ext cx="7498616" cy="5676901"/>
          </a:xfrm>
          <a:prstGeom prst="rect">
            <a:avLst/>
          </a:prstGeom>
        </p:spPr>
      </p:pic>
      <p:sp>
        <p:nvSpPr>
          <p:cNvPr id="12" name="Rectangle 1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F87E73C-2B1A-4602-BFBE-CFE1E55D9B38}"/>
              </a:ext>
            </a:extLst>
          </p:cNvPr>
          <p:cNvSpPr>
            <a:spLocks noGrp="1"/>
          </p:cNvSpPr>
          <p:nvPr>
            <p:ph type="ctrTitle"/>
          </p:nvPr>
        </p:nvSpPr>
        <p:spPr>
          <a:xfrm>
            <a:off x="8353019" y="2076174"/>
            <a:ext cx="3081576" cy="1746762"/>
          </a:xfrm>
        </p:spPr>
        <p:txBody>
          <a:bodyPr>
            <a:normAutofit/>
          </a:bodyPr>
          <a:lstStyle/>
          <a:p>
            <a:r>
              <a:rPr lang="en-US" dirty="0">
                <a:solidFill>
                  <a:srgbClr val="FFFFFF"/>
                </a:solidFill>
                <a:latin typeface="Sitka Text" panose="02000505000000020004" pitchFamily="2" charset="0"/>
              </a:rPr>
              <a:t>Thank You</a:t>
            </a:r>
          </a:p>
        </p:txBody>
      </p:sp>
      <p:grpSp>
        <p:nvGrpSpPr>
          <p:cNvPr id="14" name="Group 1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501347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0F10B-06BD-40C6-BE02-D5B35F7F3908}"/>
              </a:ext>
            </a:extLst>
          </p:cNvPr>
          <p:cNvSpPr>
            <a:spLocks noGrp="1"/>
          </p:cNvSpPr>
          <p:nvPr>
            <p:ph type="title"/>
          </p:nvPr>
        </p:nvSpPr>
        <p:spPr/>
        <p:txBody>
          <a:bodyPr>
            <a:normAutofit/>
          </a:bodyPr>
          <a:lstStyle/>
          <a:p>
            <a:r>
              <a:rPr lang="en-US" sz="3200" b="1" dirty="0">
                <a:latin typeface="Sitka Text" panose="02000505000000020004" pitchFamily="2" charset="0"/>
              </a:rPr>
              <a:t>literature survey</a:t>
            </a:r>
            <a:endParaRPr lang="en-IN" sz="3200" b="1" dirty="0"/>
          </a:p>
        </p:txBody>
      </p:sp>
      <p:graphicFrame>
        <p:nvGraphicFramePr>
          <p:cNvPr id="4" name="Table 4">
            <a:extLst>
              <a:ext uri="{FF2B5EF4-FFF2-40B4-BE49-F238E27FC236}">
                <a16:creationId xmlns:a16="http://schemas.microsoft.com/office/drawing/2014/main" id="{8489CCDE-2D66-4F27-8EE7-901BE8E7B77B}"/>
              </a:ext>
            </a:extLst>
          </p:cNvPr>
          <p:cNvGraphicFramePr>
            <a:graphicFrameLocks noGrp="1"/>
          </p:cNvGraphicFramePr>
          <p:nvPr>
            <p:ph idx="1"/>
            <p:extLst>
              <p:ext uri="{D42A27DB-BD31-4B8C-83A1-F6EECF244321}">
                <p14:modId xmlns:p14="http://schemas.microsoft.com/office/powerpoint/2010/main" val="3907912249"/>
              </p:ext>
            </p:extLst>
          </p:nvPr>
        </p:nvGraphicFramePr>
        <p:xfrm>
          <a:off x="480706" y="1932649"/>
          <a:ext cx="11230587" cy="4766597"/>
        </p:xfrm>
        <a:graphic>
          <a:graphicData uri="http://schemas.openxmlformats.org/drawingml/2006/table">
            <a:tbl>
              <a:tblPr firstRow="1" bandRow="1">
                <a:tableStyleId>{5C22544A-7EE6-4342-B048-85BDC9FD1C3A}</a:tableStyleId>
              </a:tblPr>
              <a:tblGrid>
                <a:gridCol w="3752357">
                  <a:extLst>
                    <a:ext uri="{9D8B030D-6E8A-4147-A177-3AD203B41FA5}">
                      <a16:colId xmlns:a16="http://schemas.microsoft.com/office/drawing/2014/main" val="2059180405"/>
                    </a:ext>
                  </a:extLst>
                </a:gridCol>
                <a:gridCol w="3739115">
                  <a:extLst>
                    <a:ext uri="{9D8B030D-6E8A-4147-A177-3AD203B41FA5}">
                      <a16:colId xmlns:a16="http://schemas.microsoft.com/office/drawing/2014/main" val="3732835258"/>
                    </a:ext>
                  </a:extLst>
                </a:gridCol>
                <a:gridCol w="3739115">
                  <a:extLst>
                    <a:ext uri="{9D8B030D-6E8A-4147-A177-3AD203B41FA5}">
                      <a16:colId xmlns:a16="http://schemas.microsoft.com/office/drawing/2014/main" val="2154176558"/>
                    </a:ext>
                  </a:extLst>
                </a:gridCol>
              </a:tblGrid>
              <a:tr h="679658">
                <a:tc>
                  <a:txBody>
                    <a:bodyPr/>
                    <a:lstStyle/>
                    <a:p>
                      <a:pPr algn="ctr"/>
                      <a:r>
                        <a:rPr lang="en-US" sz="2000" dirty="0">
                          <a:latin typeface="Sitka Text" panose="02000505000000020004" pitchFamily="2" charset="0"/>
                        </a:rPr>
                        <a:t>TITLE</a:t>
                      </a:r>
                      <a:endParaRPr lang="en-IN" sz="2000" dirty="0">
                        <a:latin typeface="Sitka Text" panose="02000505000000020004" pitchFamily="2" charset="0"/>
                      </a:endParaRPr>
                    </a:p>
                  </a:txBody>
                  <a:tcPr/>
                </a:tc>
                <a:tc>
                  <a:txBody>
                    <a:bodyPr/>
                    <a:lstStyle/>
                    <a:p>
                      <a:pPr algn="ctr"/>
                      <a:r>
                        <a:rPr lang="en-US" sz="2000" dirty="0">
                          <a:latin typeface="Sitka Text" panose="02000505000000020004" pitchFamily="2" charset="0"/>
                        </a:rPr>
                        <a:t>OBJECTIVE</a:t>
                      </a:r>
                      <a:endParaRPr lang="en-IN" sz="2000" dirty="0">
                        <a:latin typeface="Sitka Text" panose="02000505000000020004" pitchFamily="2" charset="0"/>
                      </a:endParaRPr>
                    </a:p>
                  </a:txBody>
                  <a:tcPr/>
                </a:tc>
                <a:tc>
                  <a:txBody>
                    <a:bodyPr/>
                    <a:lstStyle/>
                    <a:p>
                      <a:pPr algn="ctr"/>
                      <a:r>
                        <a:rPr lang="en-US" sz="2000" dirty="0">
                          <a:latin typeface="Sitka Text" panose="02000505000000020004" pitchFamily="2" charset="0"/>
                        </a:rPr>
                        <a:t>METHODOLOGY &amp; OUTCOME</a:t>
                      </a:r>
                      <a:endParaRPr lang="en-IN" sz="2000" dirty="0">
                        <a:latin typeface="Sitka Text" panose="02000505000000020004" pitchFamily="2" charset="0"/>
                      </a:endParaRPr>
                    </a:p>
                  </a:txBody>
                  <a:tcPr/>
                </a:tc>
                <a:extLst>
                  <a:ext uri="{0D108BD9-81ED-4DB2-BD59-A6C34878D82A}">
                    <a16:rowId xmlns:a16="http://schemas.microsoft.com/office/drawing/2014/main" val="2376294240"/>
                  </a:ext>
                </a:extLst>
              </a:tr>
              <a:tr h="139785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Sitka Text" panose="02000505000000020004" pitchFamily="2" charset="0"/>
                          <a:cs typeface="Calibri" panose="020F0502020204030204" pitchFamily="34" charset="0"/>
                        </a:rPr>
                        <a:t>Multispectral Image Reconstruction From Color Images Using Enhanced Variational Autoencoder and Generative Adversarial Network </a:t>
                      </a:r>
                    </a:p>
                    <a:p>
                      <a:pPr algn="l"/>
                      <a:endParaRPr lang="en-IN" sz="1400" dirty="0">
                        <a:latin typeface="Sitka Text" panose="02000505000000020004" pitchFamily="2" charset="0"/>
                      </a:endParaRPr>
                    </a:p>
                  </a:txBody>
                  <a:tcPr/>
                </a:tc>
                <a:tc>
                  <a:txBody>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en-US" sz="1400" b="0" i="0" u="none" strike="noStrike" kern="1200" baseline="0" dirty="0">
                          <a:solidFill>
                            <a:schemeClr val="dk1"/>
                          </a:solidFill>
                          <a:latin typeface="Sitka Text" panose="02000505000000020004" pitchFamily="2" charset="0"/>
                          <a:ea typeface="+mn-ea"/>
                          <a:cs typeface="Calibri" panose="020F0502020204030204" pitchFamily="34" charset="0"/>
                        </a:rPr>
                        <a:t>Combining the advantages of the Generative  adversarial Network (GAN) and the Variational Autoencoder(VAE).</a:t>
                      </a:r>
                      <a:endParaRPr lang="en-US" sz="1400" dirty="0">
                        <a:latin typeface="Sitka Text" panose="02000505000000020004" pitchFamily="2" charset="0"/>
                        <a:cs typeface="Calibri" panose="020F0502020204030204" pitchFamily="34" charset="0"/>
                      </a:endParaRPr>
                    </a:p>
                    <a:p>
                      <a:pPr algn="ctr"/>
                      <a:endParaRPr lang="en-IN" sz="1400" dirty="0">
                        <a:latin typeface="Sitka Text" panose="02000505000000020004" pitchFamily="2" charset="0"/>
                      </a:endParaRPr>
                    </a:p>
                  </a:txBody>
                  <a:tcPr/>
                </a:tc>
                <a:tc>
                  <a:txBody>
                    <a:bodyPr/>
                    <a:lstStyle/>
                    <a:p>
                      <a:pPr marL="342900" marR="0" lvl="0" indent="-342900" algn="just" defTabSz="457200" rtl="0" eaLnBrk="1" fontAlgn="auto" latinLnBrk="0" hangingPunct="1">
                        <a:lnSpc>
                          <a:spcPct val="100000"/>
                        </a:lnSpc>
                        <a:spcBef>
                          <a:spcPts val="0"/>
                        </a:spcBef>
                        <a:spcAft>
                          <a:spcPts val="0"/>
                        </a:spcAft>
                        <a:buClrTx/>
                        <a:buSzTx/>
                        <a:buFont typeface="+mj-lt"/>
                        <a:buAutoNum type="arabicPeriod"/>
                        <a:tabLst/>
                        <a:defRPr/>
                      </a:pPr>
                      <a:r>
                        <a:rPr lang="en-US" sz="1400" b="0" i="0" u="none" strike="noStrike" kern="1200" baseline="0" dirty="0">
                          <a:solidFill>
                            <a:schemeClr val="dk1"/>
                          </a:solidFill>
                          <a:latin typeface="Sitka Text" panose="02000505000000020004" pitchFamily="2" charset="0"/>
                          <a:ea typeface="+mn-ea"/>
                          <a:cs typeface="Calibri" panose="020F0502020204030204" pitchFamily="34" charset="0"/>
                        </a:rPr>
                        <a:t>One input image with random latent space vectors can be created out of the lost possible multiple outputs.</a:t>
                      </a:r>
                    </a:p>
                    <a:p>
                      <a:pPr marL="342900" marR="0" lvl="0" indent="-342900" algn="just" defTabSz="457200" rtl="0" eaLnBrk="1" fontAlgn="auto" latinLnBrk="0" hangingPunct="1">
                        <a:lnSpc>
                          <a:spcPct val="100000"/>
                        </a:lnSpc>
                        <a:spcBef>
                          <a:spcPts val="0"/>
                        </a:spcBef>
                        <a:spcAft>
                          <a:spcPts val="0"/>
                        </a:spcAft>
                        <a:buClrTx/>
                        <a:buSzTx/>
                        <a:buFont typeface="+mj-lt"/>
                        <a:buAutoNum type="arabicPeriod"/>
                        <a:tabLst/>
                        <a:defRPr/>
                      </a:pPr>
                      <a:r>
                        <a:rPr lang="en-US" sz="1400" dirty="0">
                          <a:latin typeface="Sitka Text" panose="02000505000000020004" pitchFamily="2" charset="0"/>
                          <a:cs typeface="Calibri" panose="020F0502020204030204" pitchFamily="34" charset="0"/>
                        </a:rPr>
                        <a:t>Even with less training data they got accurate and quality reconstructed results.</a:t>
                      </a:r>
                    </a:p>
                  </a:txBody>
                  <a:tcPr/>
                </a:tc>
                <a:extLst>
                  <a:ext uri="{0D108BD9-81ED-4DB2-BD59-A6C34878D82A}">
                    <a16:rowId xmlns:a16="http://schemas.microsoft.com/office/drawing/2014/main" val="623947849"/>
                  </a:ext>
                </a:extLst>
              </a:tr>
              <a:tr h="254155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kern="1200" dirty="0">
                          <a:solidFill>
                            <a:schemeClr val="dk1"/>
                          </a:solidFill>
                          <a:effectLst/>
                          <a:latin typeface="Sitka Text" panose="02000505000000020004" pitchFamily="2" charset="0"/>
                          <a:ea typeface="+mn-ea"/>
                          <a:cs typeface="Calibri" panose="020F0502020204030204" pitchFamily="34" charset="0"/>
                        </a:rPr>
                        <a:t>3D Contrast Image Reconstruction from Human Brain Activity</a:t>
                      </a:r>
                      <a:endParaRPr lang="en-US" sz="1600" kern="1200" dirty="0">
                        <a:solidFill>
                          <a:schemeClr val="dk1"/>
                        </a:solidFill>
                        <a:effectLst/>
                        <a:latin typeface="Sitka Text" panose="02000505000000020004" pitchFamily="2" charset="0"/>
                        <a:ea typeface="+mn-ea"/>
                        <a:cs typeface="Calibri" panose="020F0502020204030204" pitchFamily="34" charset="0"/>
                      </a:endParaRPr>
                    </a:p>
                    <a:p>
                      <a:pPr algn="l"/>
                      <a:endParaRPr lang="en-IN" sz="1400" dirty="0">
                        <a:latin typeface="Sitka Text" panose="02000505000000020004" pitchFamily="2" charset="0"/>
                      </a:endParaRPr>
                    </a:p>
                  </a:txBody>
                  <a:tcPr/>
                </a:tc>
                <a:tc>
                  <a:txBody>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en-US" sz="1400" kern="1200" dirty="0">
                          <a:solidFill>
                            <a:schemeClr val="dk1"/>
                          </a:solidFill>
                          <a:effectLst/>
                          <a:latin typeface="Sitka Text" panose="02000505000000020004" pitchFamily="2" charset="0"/>
                          <a:ea typeface="+mn-ea"/>
                          <a:cs typeface="Calibri" panose="020F0502020204030204" pitchFamily="34" charset="0"/>
                        </a:rPr>
                        <a:t>Reconstruct </a:t>
                      </a:r>
                      <a:r>
                        <a:rPr lang="en-US" sz="1400" kern="1200" dirty="0">
                          <a:solidFill>
                            <a:srgbClr val="FF0000"/>
                          </a:solidFill>
                          <a:effectLst/>
                          <a:latin typeface="Sitka Text" panose="02000505000000020004" pitchFamily="2" charset="0"/>
                          <a:ea typeface="+mn-ea"/>
                          <a:cs typeface="Calibri" panose="020F0502020204030204" pitchFamily="34" charset="0"/>
                        </a:rPr>
                        <a:t>3D visual images </a:t>
                      </a:r>
                      <a:r>
                        <a:rPr lang="en-US" sz="1400" kern="1200" dirty="0">
                          <a:solidFill>
                            <a:schemeClr val="dk1"/>
                          </a:solidFill>
                          <a:effectLst/>
                          <a:latin typeface="Sitka Text" panose="02000505000000020004" pitchFamily="2" charset="0"/>
                          <a:ea typeface="+mn-ea"/>
                          <a:cs typeface="Calibri" panose="020F0502020204030204" pitchFamily="34" charset="0"/>
                        </a:rPr>
                        <a:t>by constructing three decoding models</a:t>
                      </a:r>
                      <a:r>
                        <a:rPr lang="en-US" sz="1400" kern="1200" baseline="0" dirty="0">
                          <a:solidFill>
                            <a:schemeClr val="dk1"/>
                          </a:solidFill>
                          <a:effectLst/>
                          <a:latin typeface="Sitka Text" panose="02000505000000020004" pitchFamily="2" charset="0"/>
                          <a:ea typeface="+mn-ea"/>
                          <a:cs typeface="Calibri" panose="020F0502020204030204" pitchFamily="34" charset="0"/>
                        </a:rPr>
                        <a:t> are </a:t>
                      </a:r>
                      <a:r>
                        <a:rPr lang="en-US" sz="1400" kern="1200" dirty="0">
                          <a:solidFill>
                            <a:schemeClr val="dk1"/>
                          </a:solidFill>
                          <a:effectLst/>
                          <a:latin typeface="Sitka Text" panose="02000505000000020004" pitchFamily="2" charset="0"/>
                          <a:ea typeface="+mn-ea"/>
                          <a:cs typeface="Calibri" panose="020F0502020204030204" pitchFamily="34" charset="0"/>
                        </a:rPr>
                        <a:t> contrast-decoding, disparity decoding and contrast-disparity-decoding models, and testing these models with fMRI data from humans viewing 3D contrast images.</a:t>
                      </a:r>
                    </a:p>
                    <a:p>
                      <a:pPr algn="ctr"/>
                      <a:endParaRPr lang="en-IN" sz="1400" dirty="0">
                        <a:latin typeface="Sitka Text" panose="02000505000000020004" pitchFamily="2" charset="0"/>
                      </a:endParaRPr>
                    </a:p>
                  </a:txBody>
                  <a:tcPr/>
                </a:tc>
                <a:tc>
                  <a:txBody>
                    <a:bodyPr/>
                    <a:lstStyle/>
                    <a:p>
                      <a:pPr marL="342900" marR="0" lvl="0" indent="-342900" algn="just" defTabSz="457200" rtl="0" eaLnBrk="1" fontAlgn="auto" latinLnBrk="0" hangingPunct="1">
                        <a:lnSpc>
                          <a:spcPct val="100000"/>
                        </a:lnSpc>
                        <a:spcBef>
                          <a:spcPts val="0"/>
                        </a:spcBef>
                        <a:spcAft>
                          <a:spcPts val="0"/>
                        </a:spcAft>
                        <a:buClrTx/>
                        <a:buSzTx/>
                        <a:buFont typeface="+mj-lt"/>
                        <a:buAutoNum type="arabicPeriod"/>
                        <a:tabLst/>
                        <a:defRPr/>
                      </a:pPr>
                      <a:r>
                        <a:rPr lang="en-US" sz="1400" dirty="0">
                          <a:latin typeface="Sitka Text" panose="02000505000000020004" pitchFamily="2" charset="0"/>
                          <a:cs typeface="Calibri" panose="020F0502020204030204" pitchFamily="34" charset="0"/>
                        </a:rPr>
                        <a:t>The outputs of the decoders were combined by a linear model of the corresponding local image elements using the same method to reconstruct contrast images.</a:t>
                      </a:r>
                    </a:p>
                    <a:p>
                      <a:pPr marL="342900" marR="0" lvl="0" indent="-342900" algn="just" defTabSz="457200" rtl="0" eaLnBrk="1" fontAlgn="auto" latinLnBrk="0" hangingPunct="1">
                        <a:lnSpc>
                          <a:spcPct val="100000"/>
                        </a:lnSpc>
                        <a:spcBef>
                          <a:spcPts val="0"/>
                        </a:spcBef>
                        <a:spcAft>
                          <a:spcPts val="0"/>
                        </a:spcAft>
                        <a:buClrTx/>
                        <a:buSzTx/>
                        <a:buFont typeface="+mj-lt"/>
                        <a:buAutoNum type="arabicPeriod"/>
                        <a:tabLst/>
                        <a:defRPr/>
                      </a:pPr>
                      <a:r>
                        <a:rPr lang="en-US" sz="1400" dirty="0">
                          <a:latin typeface="Sitka Text" panose="02000505000000020004" pitchFamily="2" charset="0"/>
                          <a:cs typeface="Calibri" panose="020F0502020204030204" pitchFamily="34" charset="0"/>
                        </a:rPr>
                        <a:t>The combination of the early and dorsal visual regions showed predominant advantages in decoding both the contrast and disparity for the contrast-disparity decoding model</a:t>
                      </a:r>
                    </a:p>
                  </a:txBody>
                  <a:tcPr/>
                </a:tc>
                <a:extLst>
                  <a:ext uri="{0D108BD9-81ED-4DB2-BD59-A6C34878D82A}">
                    <a16:rowId xmlns:a16="http://schemas.microsoft.com/office/drawing/2014/main" val="4091673588"/>
                  </a:ext>
                </a:extLst>
              </a:tr>
            </a:tbl>
          </a:graphicData>
        </a:graphic>
      </p:graphicFrame>
    </p:spTree>
    <p:extLst>
      <p:ext uri="{BB962C8B-B14F-4D97-AF65-F5344CB8AC3E}">
        <p14:creationId xmlns:p14="http://schemas.microsoft.com/office/powerpoint/2010/main" val="1755243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55760-A086-499A-9058-845109FCDC62}"/>
              </a:ext>
            </a:extLst>
          </p:cNvPr>
          <p:cNvSpPr>
            <a:spLocks noGrp="1"/>
          </p:cNvSpPr>
          <p:nvPr>
            <p:ph type="title"/>
          </p:nvPr>
        </p:nvSpPr>
        <p:spPr/>
        <p:txBody>
          <a:bodyPr/>
          <a:lstStyle/>
          <a:p>
            <a:r>
              <a:rPr lang="en-US" sz="3200" b="1" dirty="0">
                <a:latin typeface="Sitka Text" panose="02000505000000020004" pitchFamily="2" charset="0"/>
              </a:rPr>
              <a:t>PROBLEM STATEMENT</a:t>
            </a:r>
            <a:endParaRPr lang="en-IN" b="1" dirty="0">
              <a:latin typeface="Sitka Text" panose="02000505000000020004" pitchFamily="2" charset="0"/>
            </a:endParaRPr>
          </a:p>
        </p:txBody>
      </p:sp>
      <p:sp>
        <p:nvSpPr>
          <p:cNvPr id="3" name="Content Placeholder 2">
            <a:extLst>
              <a:ext uri="{FF2B5EF4-FFF2-40B4-BE49-F238E27FC236}">
                <a16:creationId xmlns:a16="http://schemas.microsoft.com/office/drawing/2014/main" id="{448C5123-D596-485B-A5FD-36CBF135D74D}"/>
              </a:ext>
            </a:extLst>
          </p:cNvPr>
          <p:cNvSpPr>
            <a:spLocks noGrp="1"/>
          </p:cNvSpPr>
          <p:nvPr>
            <p:ph idx="1"/>
          </p:nvPr>
        </p:nvSpPr>
        <p:spPr>
          <a:xfrm>
            <a:off x="460751" y="1867930"/>
            <a:ext cx="11270497" cy="4595013"/>
          </a:xfrm>
        </p:spPr>
        <p:txBody>
          <a:bodyPr>
            <a:normAutofit fontScale="85000" lnSpcReduction="20000"/>
          </a:bodyPr>
          <a:lstStyle/>
          <a:p>
            <a:pPr marL="0" indent="0" algn="just">
              <a:buNone/>
            </a:pPr>
            <a:endParaRPr lang="en-US" sz="1600" dirty="0">
              <a:solidFill>
                <a:schemeClr val="accent3"/>
              </a:solidFill>
              <a:latin typeface="Sitka Text" panose="02000505000000020004" pitchFamily="2" charset="0"/>
              <a:cs typeface="Calibri" panose="020F0502020204030204" pitchFamily="34" charset="0"/>
            </a:endParaRPr>
          </a:p>
          <a:p>
            <a:pPr algn="just">
              <a:buFont typeface="Arial" panose="020B0604020202020204" pitchFamily="34" charset="0"/>
              <a:buChar char="•"/>
            </a:pPr>
            <a:r>
              <a:rPr lang="en-US" sz="2100" dirty="0">
                <a:solidFill>
                  <a:srgbClr val="FFC000"/>
                </a:solidFill>
                <a:latin typeface="Sitka Text" panose="02000505000000020004" pitchFamily="2" charset="0"/>
                <a:cs typeface="Calibri" panose="020F0502020204030204" pitchFamily="34" charset="0"/>
              </a:rPr>
              <a:t>N</a:t>
            </a:r>
            <a:r>
              <a:rPr lang="en-US" sz="2100" dirty="0">
                <a:solidFill>
                  <a:schemeClr val="accent3"/>
                </a:solidFill>
                <a:latin typeface="Sitka Text" panose="02000505000000020004" pitchFamily="2" charset="0"/>
                <a:cs typeface="Calibri" panose="020F0502020204030204" pitchFamily="34" charset="0"/>
              </a:rPr>
              <a:t>eural </a:t>
            </a:r>
            <a:r>
              <a:rPr lang="en-US" sz="2100" dirty="0">
                <a:solidFill>
                  <a:srgbClr val="FFC000"/>
                </a:solidFill>
                <a:latin typeface="Sitka Text" panose="02000505000000020004" pitchFamily="2" charset="0"/>
                <a:cs typeface="Calibri" panose="020F0502020204030204" pitchFamily="34" charset="0"/>
              </a:rPr>
              <a:t>D</a:t>
            </a:r>
            <a:r>
              <a:rPr lang="en-US" sz="2100" dirty="0">
                <a:solidFill>
                  <a:schemeClr val="accent3"/>
                </a:solidFill>
                <a:latin typeface="Sitka Text" panose="02000505000000020004" pitchFamily="2" charset="0"/>
                <a:cs typeface="Calibri" panose="020F0502020204030204" pitchFamily="34" charset="0"/>
              </a:rPr>
              <a:t>ecoding </a:t>
            </a:r>
            <a:r>
              <a:rPr lang="en-US" sz="2100" dirty="0">
                <a:solidFill>
                  <a:schemeClr val="accent3">
                    <a:lumMod val="40000"/>
                    <a:lumOff val="60000"/>
                  </a:schemeClr>
                </a:solidFill>
                <a:latin typeface="Sitka Text" panose="02000505000000020004" pitchFamily="2" charset="0"/>
                <a:cs typeface="Calibri" panose="020F0502020204030204" pitchFamily="34" charset="0"/>
              </a:rPr>
              <a:t>plays an important role in understanding </a:t>
            </a:r>
            <a:r>
              <a:rPr lang="en-US" sz="2100" dirty="0">
                <a:solidFill>
                  <a:srgbClr val="FFC000"/>
                </a:solidFill>
                <a:latin typeface="Sitka Text" panose="02000505000000020004" pitchFamily="2" charset="0"/>
                <a:cs typeface="Calibri" panose="020F0502020204030204" pitchFamily="34" charset="0"/>
              </a:rPr>
              <a:t>H</a:t>
            </a:r>
            <a:r>
              <a:rPr lang="en-US" sz="2100" dirty="0">
                <a:solidFill>
                  <a:schemeClr val="accent3"/>
                </a:solidFill>
                <a:latin typeface="Sitka Text" panose="02000505000000020004" pitchFamily="2" charset="0"/>
                <a:cs typeface="Calibri" panose="020F0502020204030204" pitchFamily="34" charset="0"/>
              </a:rPr>
              <a:t>uman </a:t>
            </a:r>
            <a:r>
              <a:rPr lang="en-US" sz="2100" dirty="0">
                <a:solidFill>
                  <a:srgbClr val="FFC000"/>
                </a:solidFill>
                <a:latin typeface="Sitka Text" panose="02000505000000020004" pitchFamily="2" charset="0"/>
                <a:cs typeface="Calibri" panose="020F0502020204030204" pitchFamily="34" charset="0"/>
              </a:rPr>
              <a:t>V</a:t>
            </a:r>
            <a:r>
              <a:rPr lang="en-US" sz="2100" dirty="0">
                <a:solidFill>
                  <a:schemeClr val="accent3"/>
                </a:solidFill>
                <a:latin typeface="Sitka Text" panose="02000505000000020004" pitchFamily="2" charset="0"/>
                <a:cs typeface="Calibri" panose="020F0502020204030204" pitchFamily="34" charset="0"/>
              </a:rPr>
              <a:t>isual </a:t>
            </a:r>
            <a:r>
              <a:rPr lang="en-US" sz="2100" dirty="0">
                <a:solidFill>
                  <a:srgbClr val="FFC000"/>
                </a:solidFill>
                <a:latin typeface="Sitka Text" panose="02000505000000020004" pitchFamily="2" charset="0"/>
                <a:cs typeface="Calibri" panose="020F0502020204030204" pitchFamily="34" charset="0"/>
              </a:rPr>
              <a:t>S</a:t>
            </a:r>
            <a:r>
              <a:rPr lang="en-US" sz="2100" dirty="0">
                <a:solidFill>
                  <a:schemeClr val="accent3"/>
                </a:solidFill>
                <a:latin typeface="Sitka Text" panose="02000505000000020004" pitchFamily="2" charset="0"/>
                <a:cs typeface="Calibri" panose="020F0502020204030204" pitchFamily="34" charset="0"/>
              </a:rPr>
              <a:t>ystem.</a:t>
            </a:r>
          </a:p>
          <a:p>
            <a:pPr algn="just">
              <a:buFont typeface="Arial" panose="020B0604020202020204" pitchFamily="34" charset="0"/>
              <a:buChar char="•"/>
            </a:pPr>
            <a:r>
              <a:rPr lang="en-US" sz="2100" dirty="0">
                <a:solidFill>
                  <a:schemeClr val="accent3">
                    <a:lumMod val="40000"/>
                    <a:lumOff val="60000"/>
                  </a:schemeClr>
                </a:solidFill>
                <a:latin typeface="Sitka Text" panose="02000505000000020004" pitchFamily="2" charset="0"/>
                <a:cs typeface="Calibri" panose="020F0502020204030204" pitchFamily="34" charset="0"/>
              </a:rPr>
              <a:t>Human visual system is naturally capable of extracting features from any object and comparing them. Most of the papers focus on either the brain activity pattern classiﬁcation or visual stimuli identiﬁcation. </a:t>
            </a:r>
          </a:p>
          <a:p>
            <a:pPr algn="just">
              <a:buFont typeface="Arial" panose="020B0604020202020204" pitchFamily="34" charset="0"/>
              <a:buChar char="•"/>
            </a:pPr>
            <a:r>
              <a:rPr lang="en-US" sz="2100" dirty="0">
                <a:solidFill>
                  <a:schemeClr val="accent3">
                    <a:lumMod val="40000"/>
                    <a:lumOff val="60000"/>
                  </a:schemeClr>
                </a:solidFill>
                <a:latin typeface="Sitka Text" panose="02000505000000020004" pitchFamily="2" charset="0"/>
                <a:cs typeface="Calibri" panose="020F0502020204030204" pitchFamily="34" charset="0"/>
              </a:rPr>
              <a:t>In this project, we introduce </a:t>
            </a:r>
            <a:r>
              <a:rPr lang="en-US" sz="2100" dirty="0">
                <a:solidFill>
                  <a:srgbClr val="FFFF00"/>
                </a:solidFill>
                <a:latin typeface="Sitka Text" panose="02000505000000020004" pitchFamily="2" charset="0"/>
                <a:cs typeface="Calibri" panose="020F0502020204030204" pitchFamily="34" charset="0"/>
              </a:rPr>
              <a:t>T</a:t>
            </a:r>
            <a:r>
              <a:rPr lang="en-US" sz="2100" dirty="0">
                <a:solidFill>
                  <a:schemeClr val="accent3"/>
                </a:solidFill>
                <a:latin typeface="Sitka Text" panose="02000505000000020004" pitchFamily="2" charset="0"/>
                <a:cs typeface="Calibri" panose="020F0502020204030204" pitchFamily="34" charset="0"/>
              </a:rPr>
              <a:t>win </a:t>
            </a:r>
            <a:r>
              <a:rPr lang="en-US" sz="2100" dirty="0">
                <a:solidFill>
                  <a:srgbClr val="FFFF00"/>
                </a:solidFill>
                <a:latin typeface="Sitka Text" panose="02000505000000020004" pitchFamily="2" charset="0"/>
                <a:cs typeface="Calibri" panose="020F0502020204030204" pitchFamily="34" charset="0"/>
              </a:rPr>
              <a:t>D</a:t>
            </a:r>
            <a:r>
              <a:rPr lang="en-US" sz="2100" dirty="0">
                <a:solidFill>
                  <a:schemeClr val="accent3"/>
                </a:solidFill>
                <a:latin typeface="Sitka Text" panose="02000505000000020004" pitchFamily="2" charset="0"/>
                <a:cs typeface="Calibri" panose="020F0502020204030204" pitchFamily="34" charset="0"/>
              </a:rPr>
              <a:t>eep </a:t>
            </a:r>
            <a:r>
              <a:rPr lang="en-US" sz="2100" dirty="0">
                <a:solidFill>
                  <a:srgbClr val="FFFF00"/>
                </a:solidFill>
                <a:latin typeface="Sitka Text" panose="02000505000000020004" pitchFamily="2" charset="0"/>
                <a:cs typeface="Calibri" panose="020F0502020204030204" pitchFamily="34" charset="0"/>
              </a:rPr>
              <a:t>N</a:t>
            </a:r>
            <a:r>
              <a:rPr lang="en-US" sz="2100" dirty="0">
                <a:solidFill>
                  <a:schemeClr val="accent3"/>
                </a:solidFill>
                <a:latin typeface="Sitka Text" panose="02000505000000020004" pitchFamily="2" charset="0"/>
                <a:cs typeface="Calibri" panose="020F0502020204030204" pitchFamily="34" charset="0"/>
              </a:rPr>
              <a:t>eural </a:t>
            </a:r>
            <a:r>
              <a:rPr lang="en-US" sz="2100" dirty="0">
                <a:solidFill>
                  <a:srgbClr val="FFFF00"/>
                </a:solidFill>
                <a:latin typeface="Sitka Text" panose="02000505000000020004" pitchFamily="2" charset="0"/>
                <a:cs typeface="Calibri" panose="020F0502020204030204" pitchFamily="34" charset="0"/>
              </a:rPr>
              <a:t>N</a:t>
            </a:r>
            <a:r>
              <a:rPr lang="en-US" sz="2100" dirty="0">
                <a:solidFill>
                  <a:schemeClr val="accent3"/>
                </a:solidFill>
                <a:latin typeface="Sitka Text" panose="02000505000000020004" pitchFamily="2" charset="0"/>
                <a:cs typeface="Calibri" panose="020F0502020204030204" pitchFamily="34" charset="0"/>
              </a:rPr>
              <a:t>etwork </a:t>
            </a:r>
            <a:r>
              <a:rPr lang="en-US" sz="2100" dirty="0">
                <a:solidFill>
                  <a:schemeClr val="accent3">
                    <a:lumMod val="40000"/>
                    <a:lumOff val="60000"/>
                  </a:schemeClr>
                </a:solidFill>
                <a:latin typeface="Sitka Text" panose="02000505000000020004" pitchFamily="2" charset="0"/>
                <a:cs typeface="Calibri" panose="020F0502020204030204" pitchFamily="34" charset="0"/>
              </a:rPr>
              <a:t>model for accurate reconstruction of images from human brain activity using </a:t>
            </a:r>
            <a:r>
              <a:rPr lang="en-US" sz="2100" dirty="0">
                <a:solidFill>
                  <a:srgbClr val="FFC000"/>
                </a:solidFill>
                <a:latin typeface="Sitka Text" panose="02000505000000020004" pitchFamily="2" charset="0"/>
                <a:cs typeface="Calibri" panose="020F0502020204030204" pitchFamily="34" charset="0"/>
              </a:rPr>
              <a:t>F</a:t>
            </a:r>
            <a:r>
              <a:rPr lang="en-US" sz="2100" dirty="0">
                <a:solidFill>
                  <a:schemeClr val="accent3"/>
                </a:solidFill>
                <a:latin typeface="Sitka Text" panose="02000505000000020004" pitchFamily="2" charset="0"/>
                <a:cs typeface="Calibri" panose="020F0502020204030204" pitchFamily="34" charset="0"/>
              </a:rPr>
              <a:t>unctional </a:t>
            </a:r>
            <a:r>
              <a:rPr lang="en-US" sz="2100" dirty="0">
                <a:solidFill>
                  <a:srgbClr val="FFC000"/>
                </a:solidFill>
                <a:latin typeface="Sitka Text" panose="02000505000000020004" pitchFamily="2" charset="0"/>
                <a:cs typeface="Calibri" panose="020F0502020204030204" pitchFamily="34" charset="0"/>
              </a:rPr>
              <a:t>M</a:t>
            </a:r>
            <a:r>
              <a:rPr lang="en-US" sz="2100" dirty="0">
                <a:solidFill>
                  <a:schemeClr val="accent3"/>
                </a:solidFill>
                <a:latin typeface="Sitka Text" panose="02000505000000020004" pitchFamily="2" charset="0"/>
                <a:cs typeface="Calibri" panose="020F0502020204030204" pitchFamily="34" charset="0"/>
              </a:rPr>
              <a:t>agnetic </a:t>
            </a:r>
            <a:r>
              <a:rPr lang="en-US" sz="2100" dirty="0">
                <a:solidFill>
                  <a:srgbClr val="FFC000"/>
                </a:solidFill>
                <a:latin typeface="Sitka Text" panose="02000505000000020004" pitchFamily="2" charset="0"/>
                <a:cs typeface="Calibri" panose="020F0502020204030204" pitchFamily="34" charset="0"/>
              </a:rPr>
              <a:t>R</a:t>
            </a:r>
            <a:r>
              <a:rPr lang="en-US" sz="2100" dirty="0">
                <a:solidFill>
                  <a:schemeClr val="accent3"/>
                </a:solidFill>
                <a:latin typeface="Sitka Text" panose="02000505000000020004" pitchFamily="2" charset="0"/>
                <a:cs typeface="Calibri" panose="020F0502020204030204" pitchFamily="34" charset="0"/>
              </a:rPr>
              <a:t>esonance </a:t>
            </a:r>
            <a:r>
              <a:rPr lang="en-US" sz="2100" dirty="0">
                <a:solidFill>
                  <a:srgbClr val="FFC000"/>
                </a:solidFill>
                <a:latin typeface="Sitka Text" panose="02000505000000020004" pitchFamily="2" charset="0"/>
                <a:cs typeface="Calibri" panose="020F0502020204030204" pitchFamily="34" charset="0"/>
              </a:rPr>
              <a:t>I</a:t>
            </a:r>
            <a:r>
              <a:rPr lang="en-US" sz="2100" dirty="0">
                <a:solidFill>
                  <a:schemeClr val="accent3"/>
                </a:solidFill>
                <a:latin typeface="Sitka Text" panose="02000505000000020004" pitchFamily="2" charset="0"/>
                <a:cs typeface="Calibri" panose="020F0502020204030204" pitchFamily="34" charset="0"/>
              </a:rPr>
              <a:t>maging </a:t>
            </a:r>
            <a:r>
              <a:rPr lang="en-US" sz="2100" dirty="0">
                <a:solidFill>
                  <a:schemeClr val="accent3">
                    <a:lumMod val="40000"/>
                    <a:lumOff val="60000"/>
                  </a:schemeClr>
                </a:solidFill>
                <a:latin typeface="Sitka Text" panose="02000505000000020004" pitchFamily="2" charset="0"/>
                <a:cs typeface="Calibri" panose="020F0502020204030204" pitchFamily="34" charset="0"/>
              </a:rPr>
              <a:t>(FMRI). </a:t>
            </a:r>
          </a:p>
          <a:p>
            <a:pPr algn="just">
              <a:buFont typeface="Arial" panose="020B0604020202020204" pitchFamily="34" charset="0"/>
              <a:buChar char="•"/>
            </a:pPr>
            <a:r>
              <a:rPr lang="en-US" sz="2100" dirty="0">
                <a:solidFill>
                  <a:schemeClr val="accent3">
                    <a:lumMod val="40000"/>
                    <a:lumOff val="60000"/>
                  </a:schemeClr>
                </a:solidFill>
                <a:latin typeface="Sitka Text" panose="02000505000000020004" pitchFamily="2" charset="0"/>
                <a:cs typeface="Calibri" panose="020F0502020204030204" pitchFamily="34" charset="0"/>
              </a:rPr>
              <a:t>TDNN method can be used for comparing the relationship between a sample pair of similar features for better visual reconstruction and make use of each sample completely. </a:t>
            </a:r>
          </a:p>
          <a:p>
            <a:pPr algn="just">
              <a:buFont typeface="Arial" panose="020B0604020202020204" pitchFamily="34" charset="0"/>
              <a:buChar char="•"/>
            </a:pPr>
            <a:r>
              <a:rPr lang="en-US" sz="2100" dirty="0">
                <a:solidFill>
                  <a:schemeClr val="accent3">
                    <a:lumMod val="40000"/>
                    <a:lumOff val="60000"/>
                  </a:schemeClr>
                </a:solidFill>
                <a:latin typeface="Sitka Text" panose="02000505000000020004" pitchFamily="2" charset="0"/>
                <a:cs typeface="Calibri" panose="020F0502020204030204" pitchFamily="34" charset="0"/>
              </a:rPr>
              <a:t>High dimensionality and small quantity of FMRI data impose restrictions is reduced by using TDNN approach. </a:t>
            </a:r>
          </a:p>
          <a:p>
            <a:pPr algn="just">
              <a:buFont typeface="Arial" panose="020B0604020202020204" pitchFamily="34" charset="0"/>
              <a:buChar char="•"/>
            </a:pPr>
            <a:r>
              <a:rPr lang="en-US" sz="2100" dirty="0">
                <a:solidFill>
                  <a:schemeClr val="accent3">
                    <a:lumMod val="40000"/>
                    <a:lumOff val="60000"/>
                  </a:schemeClr>
                </a:solidFill>
                <a:latin typeface="Sitka Text" panose="02000505000000020004" pitchFamily="2" charset="0"/>
                <a:cs typeface="Calibri" panose="020F0502020204030204" pitchFamily="34" charset="0"/>
              </a:rPr>
              <a:t>Essentially, this manner can increase the training data about from N samples to 2N sample pairs, which takes full advantage of the limited quantity of training samples. </a:t>
            </a:r>
          </a:p>
          <a:p>
            <a:pPr algn="just">
              <a:buFont typeface="Arial" panose="020B0604020202020204" pitchFamily="34" charset="0"/>
              <a:buChar char="•"/>
            </a:pPr>
            <a:r>
              <a:rPr lang="en-US" sz="2100" dirty="0">
                <a:solidFill>
                  <a:schemeClr val="accent3">
                    <a:lumMod val="40000"/>
                    <a:lumOff val="60000"/>
                  </a:schemeClr>
                </a:solidFill>
                <a:latin typeface="Sitka Text" panose="02000505000000020004" pitchFamily="2" charset="0"/>
                <a:cs typeface="Calibri" panose="020F0502020204030204" pitchFamily="34" charset="0"/>
              </a:rPr>
              <a:t>We evaluated the proposed TDNN method on the open dataset of handwritten digital images and character dataset, and exceeded about</a:t>
            </a:r>
            <a:r>
              <a:rPr lang="en-US" sz="2100" dirty="0">
                <a:solidFill>
                  <a:schemeClr val="accent3"/>
                </a:solidFill>
                <a:latin typeface="Sitka Text" panose="02000505000000020004" pitchFamily="2" charset="0"/>
                <a:cs typeface="Calibri" panose="020F0502020204030204" pitchFamily="34" charset="0"/>
              </a:rPr>
              <a:t> </a:t>
            </a:r>
            <a:r>
              <a:rPr lang="en-US" sz="2100" dirty="0">
                <a:solidFill>
                  <a:srgbClr val="FFFF00"/>
                </a:solidFill>
                <a:latin typeface="Sitka Text" panose="02000505000000020004" pitchFamily="2" charset="0"/>
                <a:cs typeface="Calibri" panose="020F0502020204030204" pitchFamily="34" charset="0"/>
              </a:rPr>
              <a:t>10%</a:t>
            </a:r>
            <a:r>
              <a:rPr lang="en-US" sz="2100" dirty="0">
                <a:solidFill>
                  <a:schemeClr val="accent3"/>
                </a:solidFill>
                <a:latin typeface="Sitka Text" panose="02000505000000020004" pitchFamily="2" charset="0"/>
                <a:cs typeface="Calibri" panose="020F0502020204030204" pitchFamily="34" charset="0"/>
              </a:rPr>
              <a:t> </a:t>
            </a:r>
            <a:r>
              <a:rPr lang="en-US" sz="2100" dirty="0">
                <a:solidFill>
                  <a:schemeClr val="accent3">
                    <a:lumMod val="40000"/>
                    <a:lumOff val="60000"/>
                  </a:schemeClr>
                </a:solidFill>
                <a:latin typeface="Sitka Text" panose="02000505000000020004" pitchFamily="2" charset="0"/>
                <a:cs typeface="Calibri" panose="020F0502020204030204" pitchFamily="34" charset="0"/>
              </a:rPr>
              <a:t>than the accuracy of all existing state-of-the-art methods on the Convolutional Neural Network (CNN). </a:t>
            </a:r>
          </a:p>
          <a:p>
            <a:endParaRPr lang="en-IN" sz="1600" dirty="0">
              <a:solidFill>
                <a:schemeClr val="accent3"/>
              </a:solidFill>
              <a:latin typeface="Sitka Text" panose="02000505000000020004" pitchFamily="2" charset="0"/>
            </a:endParaRPr>
          </a:p>
        </p:txBody>
      </p:sp>
    </p:spTree>
    <p:extLst>
      <p:ext uri="{BB962C8B-B14F-4D97-AF65-F5344CB8AC3E}">
        <p14:creationId xmlns:p14="http://schemas.microsoft.com/office/powerpoint/2010/main" val="3799627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AD161-6F2B-4908-A6ED-5222A35F16D2}"/>
              </a:ext>
            </a:extLst>
          </p:cNvPr>
          <p:cNvSpPr>
            <a:spLocks noGrp="1"/>
          </p:cNvSpPr>
          <p:nvPr>
            <p:ph type="title"/>
          </p:nvPr>
        </p:nvSpPr>
        <p:spPr/>
        <p:txBody>
          <a:bodyPr>
            <a:normAutofit/>
          </a:bodyPr>
          <a:lstStyle/>
          <a:p>
            <a:r>
              <a:rPr lang="en-US" sz="3200" b="1" dirty="0">
                <a:latin typeface="Sitka Text" panose="02000505000000020004" pitchFamily="2" charset="0"/>
              </a:rPr>
              <a:t>Dataset creation process</a:t>
            </a:r>
            <a:endParaRPr lang="en-IN" sz="3200" b="1" dirty="0">
              <a:latin typeface="Sitka Text" panose="02000505000000020004" pitchFamily="2" charset="0"/>
            </a:endParaRPr>
          </a:p>
        </p:txBody>
      </p:sp>
      <p:pic>
        <p:nvPicPr>
          <p:cNvPr id="12" name="Content Placeholder 11">
            <a:extLst>
              <a:ext uri="{FF2B5EF4-FFF2-40B4-BE49-F238E27FC236}">
                <a16:creationId xmlns:a16="http://schemas.microsoft.com/office/drawing/2014/main" id="{63FCC79B-554B-4E83-8484-D69BC25F0BD6}"/>
              </a:ext>
            </a:extLst>
          </p:cNvPr>
          <p:cNvPicPr>
            <a:picLocks noGrp="1" noChangeAspect="1"/>
          </p:cNvPicPr>
          <p:nvPr>
            <p:ph idx="1"/>
          </p:nvPr>
        </p:nvPicPr>
        <p:blipFill>
          <a:blip r:embed="rId2"/>
          <a:stretch>
            <a:fillRect/>
          </a:stretch>
        </p:blipFill>
        <p:spPr>
          <a:xfrm>
            <a:off x="1785891" y="1853727"/>
            <a:ext cx="8620217" cy="4848872"/>
          </a:xfrm>
        </p:spPr>
      </p:pic>
    </p:spTree>
    <p:extLst>
      <p:ext uri="{BB962C8B-B14F-4D97-AF65-F5344CB8AC3E}">
        <p14:creationId xmlns:p14="http://schemas.microsoft.com/office/powerpoint/2010/main" val="3623289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7E1D5-5D5D-49F6-BB70-783A7D169749}"/>
              </a:ext>
            </a:extLst>
          </p:cNvPr>
          <p:cNvSpPr>
            <a:spLocks noGrp="1"/>
          </p:cNvSpPr>
          <p:nvPr>
            <p:ph type="title"/>
          </p:nvPr>
        </p:nvSpPr>
        <p:spPr/>
        <p:txBody>
          <a:bodyPr>
            <a:normAutofit/>
          </a:bodyPr>
          <a:lstStyle/>
          <a:p>
            <a:r>
              <a:rPr lang="en-US" sz="3200" b="1" dirty="0">
                <a:latin typeface="Sitka Text" panose="02000505000000020004" pitchFamily="2" charset="0"/>
              </a:rPr>
              <a:t>Technology stack</a:t>
            </a:r>
            <a:endParaRPr lang="en-IN" sz="3200" b="1" dirty="0">
              <a:latin typeface="Sitka Text" panose="02000505000000020004" pitchFamily="2" charset="0"/>
            </a:endParaRPr>
          </a:p>
        </p:txBody>
      </p:sp>
      <p:sp>
        <p:nvSpPr>
          <p:cNvPr id="3" name="Content Placeholder 2">
            <a:extLst>
              <a:ext uri="{FF2B5EF4-FFF2-40B4-BE49-F238E27FC236}">
                <a16:creationId xmlns:a16="http://schemas.microsoft.com/office/drawing/2014/main" id="{14437D63-317D-4FC7-965A-C1F9E8CB7D8E}"/>
              </a:ext>
            </a:extLst>
          </p:cNvPr>
          <p:cNvSpPr>
            <a:spLocks noGrp="1"/>
          </p:cNvSpPr>
          <p:nvPr>
            <p:ph idx="1"/>
          </p:nvPr>
        </p:nvSpPr>
        <p:spPr>
          <a:xfrm>
            <a:off x="4549512" y="5985949"/>
            <a:ext cx="4927384" cy="1839152"/>
          </a:xfrm>
        </p:spPr>
        <p:txBody>
          <a:bodyPr/>
          <a:lstStyle/>
          <a:p>
            <a:pPr marL="0" indent="0">
              <a:buNone/>
            </a:pPr>
            <a:r>
              <a:rPr lang="en-IN" b="0" dirty="0">
                <a:effectLst/>
              </a:rPr>
              <a:t>  </a:t>
            </a:r>
            <a:endParaRPr lang="en-IN" dirty="0"/>
          </a:p>
        </p:txBody>
      </p:sp>
      <p:grpSp>
        <p:nvGrpSpPr>
          <p:cNvPr id="4" name="Google Shape;1349;p50">
            <a:extLst>
              <a:ext uri="{FF2B5EF4-FFF2-40B4-BE49-F238E27FC236}">
                <a16:creationId xmlns:a16="http://schemas.microsoft.com/office/drawing/2014/main" id="{8F7910D1-DCB7-4763-9698-4E860F715E5F}"/>
              </a:ext>
            </a:extLst>
          </p:cNvPr>
          <p:cNvGrpSpPr/>
          <p:nvPr/>
        </p:nvGrpSpPr>
        <p:grpSpPr>
          <a:xfrm>
            <a:off x="1571078" y="2100186"/>
            <a:ext cx="4888403" cy="3838924"/>
            <a:chOff x="8095060" y="5664590"/>
            <a:chExt cx="497404" cy="594388"/>
          </a:xfrm>
        </p:grpSpPr>
        <p:grpSp>
          <p:nvGrpSpPr>
            <p:cNvPr id="5" name="Google Shape;1350;p50">
              <a:extLst>
                <a:ext uri="{FF2B5EF4-FFF2-40B4-BE49-F238E27FC236}">
                  <a16:creationId xmlns:a16="http://schemas.microsoft.com/office/drawing/2014/main" id="{076AB498-F5B8-4ACE-B54C-0ED26848FDB4}"/>
                </a:ext>
              </a:extLst>
            </p:cNvPr>
            <p:cNvGrpSpPr/>
            <p:nvPr/>
          </p:nvGrpSpPr>
          <p:grpSpPr>
            <a:xfrm>
              <a:off x="8095060" y="5969027"/>
              <a:ext cx="497404" cy="289951"/>
              <a:chOff x="8095060" y="5969027"/>
              <a:chExt cx="497404" cy="289951"/>
            </a:xfrm>
          </p:grpSpPr>
          <p:sp>
            <p:nvSpPr>
              <p:cNvPr id="18" name="Google Shape;1351;p50">
                <a:extLst>
                  <a:ext uri="{FF2B5EF4-FFF2-40B4-BE49-F238E27FC236}">
                    <a16:creationId xmlns:a16="http://schemas.microsoft.com/office/drawing/2014/main" id="{880020F9-4ECE-4E7D-BE42-5D91BBF08937}"/>
                  </a:ext>
                </a:extLst>
              </p:cNvPr>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9" name="Google Shape;1352;p50">
                <a:extLst>
                  <a:ext uri="{FF2B5EF4-FFF2-40B4-BE49-F238E27FC236}">
                    <a16:creationId xmlns:a16="http://schemas.microsoft.com/office/drawing/2014/main" id="{CA2F60E6-D126-4522-B041-3F19E6513CF0}"/>
                  </a:ext>
                </a:extLst>
              </p:cNvPr>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0" name="Google Shape;1353;p50">
                <a:extLst>
                  <a:ext uri="{FF2B5EF4-FFF2-40B4-BE49-F238E27FC236}">
                    <a16:creationId xmlns:a16="http://schemas.microsoft.com/office/drawing/2014/main" id="{0D939DF9-9DE1-4C06-8920-7704274CB503}"/>
                  </a:ext>
                </a:extLst>
              </p:cNvPr>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6" name="Google Shape;1354;p50">
              <a:extLst>
                <a:ext uri="{FF2B5EF4-FFF2-40B4-BE49-F238E27FC236}">
                  <a16:creationId xmlns:a16="http://schemas.microsoft.com/office/drawing/2014/main" id="{AD7BA204-8CFD-4DFE-9445-8344D1D15A20}"/>
                </a:ext>
              </a:extLst>
            </p:cNvPr>
            <p:cNvGrpSpPr/>
            <p:nvPr/>
          </p:nvGrpSpPr>
          <p:grpSpPr>
            <a:xfrm>
              <a:off x="8095060" y="5867832"/>
              <a:ext cx="497404" cy="289312"/>
              <a:chOff x="8095060" y="5867832"/>
              <a:chExt cx="497404" cy="289312"/>
            </a:xfrm>
          </p:grpSpPr>
          <p:sp>
            <p:nvSpPr>
              <p:cNvPr id="15" name="Google Shape;1355;p50">
                <a:extLst>
                  <a:ext uri="{FF2B5EF4-FFF2-40B4-BE49-F238E27FC236}">
                    <a16:creationId xmlns:a16="http://schemas.microsoft.com/office/drawing/2014/main" id="{8FC618B6-A35E-4410-861D-F80C027F2905}"/>
                  </a:ext>
                </a:extLst>
              </p:cNvPr>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 name="Google Shape;1356;p50">
                <a:extLst>
                  <a:ext uri="{FF2B5EF4-FFF2-40B4-BE49-F238E27FC236}">
                    <a16:creationId xmlns:a16="http://schemas.microsoft.com/office/drawing/2014/main" id="{C99C14E8-EC62-42EA-B3C1-E911B6682620}"/>
                  </a:ext>
                </a:extLst>
              </p:cNvPr>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7" name="Google Shape;1357;p50">
                <a:extLst>
                  <a:ext uri="{FF2B5EF4-FFF2-40B4-BE49-F238E27FC236}">
                    <a16:creationId xmlns:a16="http://schemas.microsoft.com/office/drawing/2014/main" id="{459FC769-2C89-4CB4-A155-04A0543E0D24}"/>
                  </a:ext>
                </a:extLst>
              </p:cNvPr>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 name="Google Shape;1358;p50">
              <a:extLst>
                <a:ext uri="{FF2B5EF4-FFF2-40B4-BE49-F238E27FC236}">
                  <a16:creationId xmlns:a16="http://schemas.microsoft.com/office/drawing/2014/main" id="{C80A1E90-A72F-4F8E-BE47-836E2F2F051C}"/>
                </a:ext>
              </a:extLst>
            </p:cNvPr>
            <p:cNvGrpSpPr/>
            <p:nvPr/>
          </p:nvGrpSpPr>
          <p:grpSpPr>
            <a:xfrm>
              <a:off x="8095060" y="5765998"/>
              <a:ext cx="497404" cy="289312"/>
              <a:chOff x="8095060" y="5765998"/>
              <a:chExt cx="497404" cy="289312"/>
            </a:xfrm>
          </p:grpSpPr>
          <p:sp>
            <p:nvSpPr>
              <p:cNvPr id="12" name="Google Shape;1359;p50">
                <a:extLst>
                  <a:ext uri="{FF2B5EF4-FFF2-40B4-BE49-F238E27FC236}">
                    <a16:creationId xmlns:a16="http://schemas.microsoft.com/office/drawing/2014/main" id="{867B0D52-CF9D-4C9C-B75D-E8037D7FFDDA}"/>
                  </a:ext>
                </a:extLst>
              </p:cNvPr>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 name="Google Shape;1360;p50">
                <a:extLst>
                  <a:ext uri="{FF2B5EF4-FFF2-40B4-BE49-F238E27FC236}">
                    <a16:creationId xmlns:a16="http://schemas.microsoft.com/office/drawing/2014/main" id="{05635D9D-D7B8-4252-A0EA-890A512021A8}"/>
                  </a:ext>
                </a:extLst>
              </p:cNvPr>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 name="Google Shape;1361;p50">
                <a:extLst>
                  <a:ext uri="{FF2B5EF4-FFF2-40B4-BE49-F238E27FC236}">
                    <a16:creationId xmlns:a16="http://schemas.microsoft.com/office/drawing/2014/main" id="{BC94C18E-E1AF-4990-9567-2763588E5A28}"/>
                  </a:ext>
                </a:extLst>
              </p:cNvPr>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8" name="Google Shape;1362;p50">
              <a:extLst>
                <a:ext uri="{FF2B5EF4-FFF2-40B4-BE49-F238E27FC236}">
                  <a16:creationId xmlns:a16="http://schemas.microsoft.com/office/drawing/2014/main" id="{AD575FD4-9838-48B6-80C9-833B5BD0016E}"/>
                </a:ext>
              </a:extLst>
            </p:cNvPr>
            <p:cNvGrpSpPr/>
            <p:nvPr/>
          </p:nvGrpSpPr>
          <p:grpSpPr>
            <a:xfrm>
              <a:off x="8095060" y="5664590"/>
              <a:ext cx="497404" cy="290164"/>
              <a:chOff x="8095060" y="5664590"/>
              <a:chExt cx="497404" cy="290164"/>
            </a:xfrm>
          </p:grpSpPr>
          <p:sp>
            <p:nvSpPr>
              <p:cNvPr id="9" name="Google Shape;1363;p50">
                <a:extLst>
                  <a:ext uri="{FF2B5EF4-FFF2-40B4-BE49-F238E27FC236}">
                    <a16:creationId xmlns:a16="http://schemas.microsoft.com/office/drawing/2014/main" id="{781DE205-2AA6-4B83-A98D-776DB28E9AD9}"/>
                  </a:ext>
                </a:extLst>
              </p:cNvPr>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 name="Google Shape;1364;p50">
                <a:extLst>
                  <a:ext uri="{FF2B5EF4-FFF2-40B4-BE49-F238E27FC236}">
                    <a16:creationId xmlns:a16="http://schemas.microsoft.com/office/drawing/2014/main" id="{AFD954B1-354A-4C32-9DA8-8F9300F05AFE}"/>
                  </a:ext>
                </a:extLst>
              </p:cNvPr>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 name="Google Shape;1365;p50">
                <a:extLst>
                  <a:ext uri="{FF2B5EF4-FFF2-40B4-BE49-F238E27FC236}">
                    <a16:creationId xmlns:a16="http://schemas.microsoft.com/office/drawing/2014/main" id="{096185F9-4094-4472-AC89-19DABB97160B}"/>
                  </a:ext>
                </a:extLst>
              </p:cNvPr>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cxnSp>
        <p:nvCxnSpPr>
          <p:cNvPr id="21" name="Google Shape;538;p44">
            <a:extLst>
              <a:ext uri="{FF2B5EF4-FFF2-40B4-BE49-F238E27FC236}">
                <a16:creationId xmlns:a16="http://schemas.microsoft.com/office/drawing/2014/main" id="{A9E2A3B2-7170-4162-BDCD-D2377CC5DB48}"/>
              </a:ext>
            </a:extLst>
          </p:cNvPr>
          <p:cNvCxnSpPr>
            <a:cxnSpLocks/>
          </p:cNvCxnSpPr>
          <p:nvPr/>
        </p:nvCxnSpPr>
        <p:spPr>
          <a:xfrm flipV="1">
            <a:off x="6594855" y="2996158"/>
            <a:ext cx="2233077" cy="21410"/>
          </a:xfrm>
          <a:prstGeom prst="straightConnector1">
            <a:avLst/>
          </a:prstGeom>
          <a:ln>
            <a:solidFill>
              <a:srgbClr val="FFC000"/>
            </a:solidFill>
            <a:headEnd type="oval" w="med" len="med"/>
            <a:tailEnd type="oval" w="med" len="med"/>
          </a:ln>
        </p:spPr>
        <p:style>
          <a:lnRef idx="3">
            <a:schemeClr val="dk1"/>
          </a:lnRef>
          <a:fillRef idx="0">
            <a:schemeClr val="dk1"/>
          </a:fillRef>
          <a:effectRef idx="2">
            <a:schemeClr val="dk1"/>
          </a:effectRef>
          <a:fontRef idx="minor">
            <a:schemeClr val="tx1"/>
          </a:fontRef>
        </p:style>
      </p:cxnSp>
      <p:cxnSp>
        <p:nvCxnSpPr>
          <p:cNvPr id="23" name="Google Shape;538;p44">
            <a:extLst>
              <a:ext uri="{FF2B5EF4-FFF2-40B4-BE49-F238E27FC236}">
                <a16:creationId xmlns:a16="http://schemas.microsoft.com/office/drawing/2014/main" id="{45D3E64C-B1D4-4E28-8C1A-357359462EF8}"/>
              </a:ext>
            </a:extLst>
          </p:cNvPr>
          <p:cNvCxnSpPr>
            <a:cxnSpLocks/>
          </p:cNvCxnSpPr>
          <p:nvPr/>
        </p:nvCxnSpPr>
        <p:spPr>
          <a:xfrm flipV="1">
            <a:off x="6594855" y="3711654"/>
            <a:ext cx="2233077" cy="21410"/>
          </a:xfrm>
          <a:prstGeom prst="straightConnector1">
            <a:avLst/>
          </a:prstGeom>
          <a:ln>
            <a:solidFill>
              <a:srgbClr val="00B050"/>
            </a:solidFill>
            <a:headEnd type="oval" w="med" len="med"/>
            <a:tailEnd type="oval" w="med" len="med"/>
          </a:ln>
        </p:spPr>
        <p:style>
          <a:lnRef idx="3">
            <a:schemeClr val="dk1"/>
          </a:lnRef>
          <a:fillRef idx="0">
            <a:schemeClr val="dk1"/>
          </a:fillRef>
          <a:effectRef idx="2">
            <a:schemeClr val="dk1"/>
          </a:effectRef>
          <a:fontRef idx="minor">
            <a:schemeClr val="tx1"/>
          </a:fontRef>
        </p:style>
      </p:cxnSp>
      <p:cxnSp>
        <p:nvCxnSpPr>
          <p:cNvPr id="24" name="Google Shape;538;p44">
            <a:extLst>
              <a:ext uri="{FF2B5EF4-FFF2-40B4-BE49-F238E27FC236}">
                <a16:creationId xmlns:a16="http://schemas.microsoft.com/office/drawing/2014/main" id="{F7A98F0B-8309-4926-8FFF-C89403C2BFD6}"/>
              </a:ext>
            </a:extLst>
          </p:cNvPr>
          <p:cNvCxnSpPr>
            <a:cxnSpLocks/>
          </p:cNvCxnSpPr>
          <p:nvPr/>
        </p:nvCxnSpPr>
        <p:spPr>
          <a:xfrm flipV="1">
            <a:off x="6578579" y="4375938"/>
            <a:ext cx="2233077" cy="21410"/>
          </a:xfrm>
          <a:prstGeom prst="straightConnector1">
            <a:avLst/>
          </a:prstGeom>
          <a:ln>
            <a:solidFill>
              <a:srgbClr val="00B0F0"/>
            </a:solidFill>
            <a:headEnd type="oval" w="med" len="med"/>
            <a:tailEnd type="oval" w="med" len="med"/>
          </a:ln>
        </p:spPr>
        <p:style>
          <a:lnRef idx="3">
            <a:schemeClr val="dk1"/>
          </a:lnRef>
          <a:fillRef idx="0">
            <a:schemeClr val="dk1"/>
          </a:fillRef>
          <a:effectRef idx="2">
            <a:schemeClr val="dk1"/>
          </a:effectRef>
          <a:fontRef idx="minor">
            <a:schemeClr val="tx1"/>
          </a:fontRef>
        </p:style>
      </p:cxnSp>
      <p:cxnSp>
        <p:nvCxnSpPr>
          <p:cNvPr id="25" name="Google Shape;538;p44">
            <a:extLst>
              <a:ext uri="{FF2B5EF4-FFF2-40B4-BE49-F238E27FC236}">
                <a16:creationId xmlns:a16="http://schemas.microsoft.com/office/drawing/2014/main" id="{0BA1450F-95D6-418C-9888-0D0AC3F2FA73}"/>
              </a:ext>
            </a:extLst>
          </p:cNvPr>
          <p:cNvCxnSpPr>
            <a:cxnSpLocks/>
          </p:cNvCxnSpPr>
          <p:nvPr/>
        </p:nvCxnSpPr>
        <p:spPr>
          <a:xfrm flipV="1">
            <a:off x="6594855" y="5012235"/>
            <a:ext cx="2233077" cy="21410"/>
          </a:xfrm>
          <a:prstGeom prst="straightConnector1">
            <a:avLst/>
          </a:prstGeom>
          <a:ln>
            <a:headEnd type="oval" w="med" len="med"/>
            <a:tailEnd type="oval" w="med" len="med"/>
          </a:ln>
        </p:spPr>
        <p:style>
          <a:lnRef idx="3">
            <a:schemeClr val="accent1"/>
          </a:lnRef>
          <a:fillRef idx="0">
            <a:schemeClr val="accent1"/>
          </a:fillRef>
          <a:effectRef idx="2">
            <a:schemeClr val="accent1"/>
          </a:effectRef>
          <a:fontRef idx="minor">
            <a:schemeClr val="tx1"/>
          </a:fontRef>
        </p:style>
      </p:cxnSp>
      <p:sp>
        <p:nvSpPr>
          <p:cNvPr id="26" name="TextBox 25">
            <a:extLst>
              <a:ext uri="{FF2B5EF4-FFF2-40B4-BE49-F238E27FC236}">
                <a16:creationId xmlns:a16="http://schemas.microsoft.com/office/drawing/2014/main" id="{4D9E213A-D85E-4F8F-817F-8F73D2904480}"/>
              </a:ext>
            </a:extLst>
          </p:cNvPr>
          <p:cNvSpPr txBox="1"/>
          <p:nvPr/>
        </p:nvSpPr>
        <p:spPr>
          <a:xfrm>
            <a:off x="8963306" y="4839376"/>
            <a:ext cx="2417650" cy="369332"/>
          </a:xfrm>
          <a:prstGeom prst="rect">
            <a:avLst/>
          </a:prstGeom>
          <a:noFill/>
        </p:spPr>
        <p:txBody>
          <a:bodyPr wrap="none" rtlCol="0">
            <a:spAutoFit/>
          </a:bodyPr>
          <a:lstStyle/>
          <a:p>
            <a:r>
              <a:rPr lang="en-US" dirty="0">
                <a:latin typeface="Sitka Text" panose="02000505000000020004" pitchFamily="2" charset="0"/>
              </a:rPr>
              <a:t>Virtual Environment</a:t>
            </a:r>
            <a:endParaRPr lang="en-IN" dirty="0">
              <a:latin typeface="Sitka Text" panose="02000505000000020004" pitchFamily="2" charset="0"/>
            </a:endParaRPr>
          </a:p>
        </p:txBody>
      </p:sp>
      <p:sp>
        <p:nvSpPr>
          <p:cNvPr id="27" name="TextBox 26">
            <a:extLst>
              <a:ext uri="{FF2B5EF4-FFF2-40B4-BE49-F238E27FC236}">
                <a16:creationId xmlns:a16="http://schemas.microsoft.com/office/drawing/2014/main" id="{30A39BAE-6361-40C7-8358-C69B23D69D57}"/>
              </a:ext>
            </a:extLst>
          </p:cNvPr>
          <p:cNvSpPr txBox="1"/>
          <p:nvPr/>
        </p:nvSpPr>
        <p:spPr>
          <a:xfrm>
            <a:off x="8992629" y="4191272"/>
            <a:ext cx="1003801" cy="369332"/>
          </a:xfrm>
          <a:prstGeom prst="rect">
            <a:avLst/>
          </a:prstGeom>
          <a:noFill/>
        </p:spPr>
        <p:txBody>
          <a:bodyPr wrap="none" rtlCol="0">
            <a:spAutoFit/>
          </a:bodyPr>
          <a:lstStyle/>
          <a:p>
            <a:r>
              <a:rPr lang="en-US" dirty="0">
                <a:latin typeface="Sitka Text" panose="02000505000000020004" pitchFamily="2" charset="0"/>
              </a:rPr>
              <a:t>Python </a:t>
            </a:r>
            <a:endParaRPr lang="en-IN" dirty="0">
              <a:latin typeface="Sitka Text" panose="02000505000000020004" pitchFamily="2" charset="0"/>
            </a:endParaRPr>
          </a:p>
        </p:txBody>
      </p:sp>
      <p:sp>
        <p:nvSpPr>
          <p:cNvPr id="29" name="TextBox 28">
            <a:extLst>
              <a:ext uri="{FF2B5EF4-FFF2-40B4-BE49-F238E27FC236}">
                <a16:creationId xmlns:a16="http://schemas.microsoft.com/office/drawing/2014/main" id="{8BF50A11-18F3-4087-8D0F-B9A0FEC07C0A}"/>
              </a:ext>
            </a:extLst>
          </p:cNvPr>
          <p:cNvSpPr txBox="1"/>
          <p:nvPr/>
        </p:nvSpPr>
        <p:spPr>
          <a:xfrm>
            <a:off x="8965816" y="3555423"/>
            <a:ext cx="1716980" cy="369332"/>
          </a:xfrm>
          <a:prstGeom prst="rect">
            <a:avLst/>
          </a:prstGeom>
          <a:noFill/>
        </p:spPr>
        <p:txBody>
          <a:bodyPr wrap="square" rtlCol="0">
            <a:spAutoFit/>
          </a:bodyPr>
          <a:lstStyle/>
          <a:p>
            <a:r>
              <a:rPr lang="en-US" dirty="0" err="1">
                <a:latin typeface="Sitka Text" panose="02000505000000020004" pitchFamily="2" charset="0"/>
              </a:rPr>
              <a:t>Keras</a:t>
            </a:r>
            <a:r>
              <a:rPr lang="en-US" dirty="0">
                <a:latin typeface="Sitka Text" panose="02000505000000020004" pitchFamily="2" charset="0"/>
              </a:rPr>
              <a:t> &amp; </a:t>
            </a:r>
            <a:r>
              <a:rPr lang="en-US" dirty="0" err="1">
                <a:latin typeface="Sitka Text" panose="02000505000000020004" pitchFamily="2" charset="0"/>
              </a:rPr>
              <a:t>Scipy</a:t>
            </a:r>
            <a:endParaRPr lang="en-IN" dirty="0">
              <a:latin typeface="Sitka Text" panose="02000505000000020004" pitchFamily="2" charset="0"/>
            </a:endParaRPr>
          </a:p>
        </p:txBody>
      </p:sp>
      <p:sp>
        <p:nvSpPr>
          <p:cNvPr id="30" name="TextBox 29">
            <a:extLst>
              <a:ext uri="{FF2B5EF4-FFF2-40B4-BE49-F238E27FC236}">
                <a16:creationId xmlns:a16="http://schemas.microsoft.com/office/drawing/2014/main" id="{A76904EB-9E14-4200-80E3-D6B2EDA36158}"/>
              </a:ext>
            </a:extLst>
          </p:cNvPr>
          <p:cNvSpPr txBox="1"/>
          <p:nvPr/>
        </p:nvSpPr>
        <p:spPr>
          <a:xfrm>
            <a:off x="8965816" y="2784929"/>
            <a:ext cx="2135245" cy="369332"/>
          </a:xfrm>
          <a:prstGeom prst="rect">
            <a:avLst/>
          </a:prstGeom>
          <a:noFill/>
        </p:spPr>
        <p:txBody>
          <a:bodyPr wrap="square" rtlCol="0">
            <a:spAutoFit/>
          </a:bodyPr>
          <a:lstStyle/>
          <a:p>
            <a:r>
              <a:rPr lang="en-US" dirty="0" err="1">
                <a:latin typeface="Sitka Text" panose="02000505000000020004" pitchFamily="2" charset="0"/>
              </a:rPr>
              <a:t>Jupyter</a:t>
            </a:r>
            <a:r>
              <a:rPr lang="en-US" dirty="0">
                <a:latin typeface="Sitka Text" panose="02000505000000020004" pitchFamily="2" charset="0"/>
              </a:rPr>
              <a:t> Notebook</a:t>
            </a:r>
            <a:endParaRPr lang="en-IN" dirty="0">
              <a:latin typeface="Sitka Text" panose="02000505000000020004" pitchFamily="2" charset="0"/>
            </a:endParaRPr>
          </a:p>
        </p:txBody>
      </p:sp>
      <p:pic>
        <p:nvPicPr>
          <p:cNvPr id="32" name="Picture 31">
            <a:extLst>
              <a:ext uri="{FF2B5EF4-FFF2-40B4-BE49-F238E27FC236}">
                <a16:creationId xmlns:a16="http://schemas.microsoft.com/office/drawing/2014/main" id="{FAC62361-1F45-455D-B49D-299ACFAE066A}"/>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837473B0-CC2E-450A-ABE3-18F120FF3D39}">
                <a1611:picAttrSrcUrl xmlns:a1611="http://schemas.microsoft.com/office/drawing/2016/11/main" r:id="rId4"/>
              </a:ext>
            </a:extLst>
          </a:blip>
          <a:stretch>
            <a:fillRect/>
          </a:stretch>
        </p:blipFill>
        <p:spPr>
          <a:xfrm>
            <a:off x="2437963" y="2537270"/>
            <a:ext cx="945824" cy="638431"/>
          </a:xfrm>
          <a:prstGeom prst="rect">
            <a:avLst/>
          </a:prstGeom>
        </p:spPr>
      </p:pic>
      <p:pic>
        <p:nvPicPr>
          <p:cNvPr id="35" name="Picture 34">
            <a:extLst>
              <a:ext uri="{FF2B5EF4-FFF2-40B4-BE49-F238E27FC236}">
                <a16:creationId xmlns:a16="http://schemas.microsoft.com/office/drawing/2014/main" id="{C3CE31F6-52C3-477C-98CC-A40C3E05737C}"/>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3683486" y="2391763"/>
            <a:ext cx="750802" cy="802733"/>
          </a:xfrm>
          <a:prstGeom prst="rect">
            <a:avLst/>
          </a:prstGeom>
        </p:spPr>
      </p:pic>
      <p:sp>
        <p:nvSpPr>
          <p:cNvPr id="40" name="AutoShape 2">
            <a:extLst>
              <a:ext uri="{FF2B5EF4-FFF2-40B4-BE49-F238E27FC236}">
                <a16:creationId xmlns:a16="http://schemas.microsoft.com/office/drawing/2014/main" id="{AE1D8CEE-C200-4EA8-9EAA-FF234267872A}"/>
              </a:ext>
            </a:extLst>
          </p:cNvPr>
          <p:cNvSpPr>
            <a:spLocks noChangeAspect="1" noChangeArrowheads="1"/>
          </p:cNvSpPr>
          <p:nvPr/>
        </p:nvSpPr>
        <p:spPr bwMode="auto">
          <a:xfrm>
            <a:off x="5508879" y="2841879"/>
            <a:ext cx="739521" cy="73952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1" name="AutoShape 4">
            <a:extLst>
              <a:ext uri="{FF2B5EF4-FFF2-40B4-BE49-F238E27FC236}">
                <a16:creationId xmlns:a16="http://schemas.microsoft.com/office/drawing/2014/main" id="{34C9B779-C49F-4E01-AE05-96F93BE76B33}"/>
              </a:ext>
            </a:extLst>
          </p:cNvPr>
          <p:cNvSpPr>
            <a:spLocks noChangeAspect="1" noChangeArrowheads="1"/>
          </p:cNvSpPr>
          <p:nvPr/>
        </p:nvSpPr>
        <p:spPr bwMode="auto">
          <a:xfrm>
            <a:off x="4465468" y="3276600"/>
            <a:ext cx="1782932"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32" name="Picture 8" descr="Discussion of seaborn logo · Issue #2243 · mwaskom/seaborn · GitHub">
            <a:extLst>
              <a:ext uri="{FF2B5EF4-FFF2-40B4-BE49-F238E27FC236}">
                <a16:creationId xmlns:a16="http://schemas.microsoft.com/office/drawing/2014/main" id="{315197A7-94BE-4873-A8D8-372FA39F730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85074" y="2568047"/>
            <a:ext cx="693365" cy="6933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7735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FDA9692-ECDC-4B59-86B2-8C90FDE1A0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6BCB4554-9B13-404D-B9B8-8666217B5D98}"/>
              </a:ext>
            </a:extLst>
          </p:cNvPr>
          <p:cNvSpPr/>
          <p:nvPr/>
        </p:nvSpPr>
        <p:spPr>
          <a:xfrm>
            <a:off x="5801736" y="1016648"/>
            <a:ext cx="5406500" cy="3231472"/>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Rectangle 30">
            <a:extLst>
              <a:ext uri="{FF2B5EF4-FFF2-40B4-BE49-F238E27FC236}">
                <a16:creationId xmlns:a16="http://schemas.microsoft.com/office/drawing/2014/main" id="{12C05506-42A1-49C0-9D87-081CCD9023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a:xfrm>
            <a:off x="578439" y="5266653"/>
            <a:ext cx="11029616" cy="718870"/>
          </a:xfrm>
        </p:spPr>
        <p:txBody>
          <a:bodyPr>
            <a:normAutofit/>
          </a:bodyPr>
          <a:lstStyle/>
          <a:p>
            <a:r>
              <a:rPr lang="en-US" sz="3200" b="1" dirty="0">
                <a:latin typeface="Sitka Text" panose="02000505000000020004" pitchFamily="2" charset="0"/>
              </a:rPr>
              <a:t>Technology stack</a:t>
            </a:r>
          </a:p>
        </p:txBody>
      </p:sp>
      <p:pic>
        <p:nvPicPr>
          <p:cNvPr id="11" name="Content Placeholder 10">
            <a:extLst>
              <a:ext uri="{FF2B5EF4-FFF2-40B4-BE49-F238E27FC236}">
                <a16:creationId xmlns:a16="http://schemas.microsoft.com/office/drawing/2014/main" id="{25376A6E-A855-4874-B5E8-4942E0B109C2}"/>
              </a:ext>
            </a:extLst>
          </p:cNvPr>
          <p:cNvPicPr>
            <a:picLocks noGrp="1" noChangeAspect="1"/>
          </p:cNvPicPr>
          <p:nvPr>
            <p:ph idx="1"/>
          </p:nvPr>
        </p:nvPicPr>
        <p:blipFill>
          <a:blip r:embed="rId3">
            <a:extLst>
              <a:ext uri="{837473B0-CC2E-450A-ABE3-18F120FF3D39}">
                <a1611:picAttrSrcUrl xmlns:a1611="http://schemas.microsoft.com/office/drawing/2016/11/main" r:id="rId4"/>
              </a:ext>
            </a:extLst>
          </a:blip>
          <a:stretch>
            <a:fillRect/>
          </a:stretch>
        </p:blipFill>
        <p:spPr>
          <a:xfrm>
            <a:off x="8156080" y="1332401"/>
            <a:ext cx="2467226" cy="1614491"/>
          </a:xfrm>
        </p:spPr>
      </p:pic>
      <p:sp>
        <p:nvSpPr>
          <p:cNvPr id="12" name="TextBox 11">
            <a:extLst>
              <a:ext uri="{FF2B5EF4-FFF2-40B4-BE49-F238E27FC236}">
                <a16:creationId xmlns:a16="http://schemas.microsoft.com/office/drawing/2014/main" id="{E40C1B25-9E88-4102-9685-5A0603D92AE6}"/>
              </a:ext>
            </a:extLst>
          </p:cNvPr>
          <p:cNvSpPr txBox="1"/>
          <p:nvPr/>
        </p:nvSpPr>
        <p:spPr>
          <a:xfrm>
            <a:off x="8453482" y="2990146"/>
            <a:ext cx="2075435" cy="369332"/>
          </a:xfrm>
          <a:prstGeom prst="rect">
            <a:avLst/>
          </a:prstGeom>
          <a:noFill/>
        </p:spPr>
        <p:txBody>
          <a:bodyPr wrap="square" rtlCol="0">
            <a:spAutoFit/>
          </a:bodyPr>
          <a:lstStyle/>
          <a:p>
            <a:r>
              <a:rPr lang="en-US" dirty="0">
                <a:latin typeface="Sitka Text" panose="02000505000000020004" pitchFamily="2" charset="0"/>
              </a:rPr>
              <a:t>DEEP LEARNING</a:t>
            </a:r>
            <a:endParaRPr lang="en-IN" dirty="0">
              <a:latin typeface="Sitka Text" panose="02000505000000020004" pitchFamily="2" charset="0"/>
            </a:endParaRPr>
          </a:p>
        </p:txBody>
      </p:sp>
      <p:pic>
        <p:nvPicPr>
          <p:cNvPr id="17" name="Picture 16">
            <a:extLst>
              <a:ext uri="{FF2B5EF4-FFF2-40B4-BE49-F238E27FC236}">
                <a16:creationId xmlns:a16="http://schemas.microsoft.com/office/drawing/2014/main" id="{08764D76-399D-4291-9594-F364728FF8D9}"/>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105549" y="1529026"/>
            <a:ext cx="1899974" cy="1899974"/>
          </a:xfrm>
          <a:prstGeom prst="rect">
            <a:avLst/>
          </a:prstGeom>
        </p:spPr>
      </p:pic>
      <p:sp>
        <p:nvSpPr>
          <p:cNvPr id="21" name="TextBox 20">
            <a:extLst>
              <a:ext uri="{FF2B5EF4-FFF2-40B4-BE49-F238E27FC236}">
                <a16:creationId xmlns:a16="http://schemas.microsoft.com/office/drawing/2014/main" id="{F6544760-0851-495C-A147-12FD204F4A33}"/>
              </a:ext>
            </a:extLst>
          </p:cNvPr>
          <p:cNvSpPr txBox="1"/>
          <p:nvPr/>
        </p:nvSpPr>
        <p:spPr>
          <a:xfrm>
            <a:off x="1042922" y="3284296"/>
            <a:ext cx="1943442" cy="400110"/>
          </a:xfrm>
          <a:prstGeom prst="rect">
            <a:avLst/>
          </a:prstGeom>
          <a:noFill/>
        </p:spPr>
        <p:txBody>
          <a:bodyPr wrap="square" rtlCol="0">
            <a:spAutoFit/>
          </a:bodyPr>
          <a:lstStyle/>
          <a:p>
            <a:pPr algn="ctr"/>
            <a:r>
              <a:rPr lang="en-US" sz="2000" dirty="0">
                <a:latin typeface="Sitka Text" panose="02000505000000020004" pitchFamily="2" charset="0"/>
              </a:rPr>
              <a:t>ANGULAR</a:t>
            </a:r>
            <a:endParaRPr lang="en-IN" dirty="0">
              <a:latin typeface="Sitka Text" panose="02000505000000020004" pitchFamily="2" charset="0"/>
            </a:endParaRPr>
          </a:p>
        </p:txBody>
      </p:sp>
      <p:pic>
        <p:nvPicPr>
          <p:cNvPr id="20" name="Picture 19">
            <a:extLst>
              <a:ext uri="{FF2B5EF4-FFF2-40B4-BE49-F238E27FC236}">
                <a16:creationId xmlns:a16="http://schemas.microsoft.com/office/drawing/2014/main" id="{AB20155B-DE80-4F2C-AC52-453DED5CED8E}"/>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6432358" y="1617625"/>
            <a:ext cx="1148893" cy="1148893"/>
          </a:xfrm>
          <a:prstGeom prst="rect">
            <a:avLst/>
          </a:prstGeom>
        </p:spPr>
      </p:pic>
      <p:pic>
        <p:nvPicPr>
          <p:cNvPr id="27" name="Picture 26">
            <a:extLst>
              <a:ext uri="{FF2B5EF4-FFF2-40B4-BE49-F238E27FC236}">
                <a16:creationId xmlns:a16="http://schemas.microsoft.com/office/drawing/2014/main" id="{8ECC92DD-6C8E-40BE-8F73-FF941907CF5B}"/>
              </a:ext>
            </a:extLst>
          </p:cNvPr>
          <p:cNvPicPr>
            <a:picLocks noChangeAspect="1"/>
          </p:cNvPicPr>
          <p:nvPr/>
        </p:nvPicPr>
        <p:blipFill rotWithShape="1">
          <a:blip r:embed="rId9">
            <a:extLst>
              <a:ext uri="{837473B0-CC2E-450A-ABE3-18F120FF3D39}">
                <a1611:picAttrSrcUrl xmlns:a1611="http://schemas.microsoft.com/office/drawing/2016/11/main" r:id="rId10"/>
              </a:ext>
            </a:extLst>
          </a:blip>
          <a:srcRect t="27995" b="25960"/>
          <a:stretch/>
        </p:blipFill>
        <p:spPr>
          <a:xfrm>
            <a:off x="8752721" y="5475533"/>
            <a:ext cx="2141745" cy="591707"/>
          </a:xfrm>
          <a:prstGeom prst="rect">
            <a:avLst/>
          </a:prstGeom>
        </p:spPr>
      </p:pic>
      <p:sp>
        <p:nvSpPr>
          <p:cNvPr id="32" name="TextBox 31">
            <a:extLst>
              <a:ext uri="{FF2B5EF4-FFF2-40B4-BE49-F238E27FC236}">
                <a16:creationId xmlns:a16="http://schemas.microsoft.com/office/drawing/2014/main" id="{A5D59019-6E5F-44FC-8E61-C40C5C58DB93}"/>
              </a:ext>
            </a:extLst>
          </p:cNvPr>
          <p:cNvSpPr txBox="1"/>
          <p:nvPr/>
        </p:nvSpPr>
        <p:spPr>
          <a:xfrm>
            <a:off x="6035084" y="2994105"/>
            <a:ext cx="1943442" cy="369332"/>
          </a:xfrm>
          <a:prstGeom prst="rect">
            <a:avLst/>
          </a:prstGeom>
          <a:noFill/>
        </p:spPr>
        <p:txBody>
          <a:bodyPr wrap="square" rtlCol="0">
            <a:spAutoFit/>
          </a:bodyPr>
          <a:lstStyle/>
          <a:p>
            <a:r>
              <a:rPr lang="en-US" dirty="0">
                <a:latin typeface="Sitka Text" panose="02000505000000020004" pitchFamily="2" charset="0"/>
              </a:rPr>
              <a:t>PYTHON FLASK</a:t>
            </a:r>
            <a:endParaRPr lang="en-IN" dirty="0">
              <a:latin typeface="Sitka Text" panose="02000505000000020004" pitchFamily="2" charset="0"/>
            </a:endParaRPr>
          </a:p>
        </p:txBody>
      </p:sp>
      <p:cxnSp>
        <p:nvCxnSpPr>
          <p:cNvPr id="34" name="Straight Arrow Connector 33">
            <a:extLst>
              <a:ext uri="{FF2B5EF4-FFF2-40B4-BE49-F238E27FC236}">
                <a16:creationId xmlns:a16="http://schemas.microsoft.com/office/drawing/2014/main" id="{77A4CBD0-6B81-4CCD-88B7-718C5509A1E8}"/>
              </a:ext>
            </a:extLst>
          </p:cNvPr>
          <p:cNvCxnSpPr/>
          <p:nvPr/>
        </p:nvCxnSpPr>
        <p:spPr>
          <a:xfrm>
            <a:off x="3320249" y="2041645"/>
            <a:ext cx="21306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B980A69-2606-4333-AF49-A7A07D18A4E0}"/>
              </a:ext>
            </a:extLst>
          </p:cNvPr>
          <p:cNvSpPr txBox="1"/>
          <p:nvPr/>
        </p:nvSpPr>
        <p:spPr>
          <a:xfrm>
            <a:off x="3414672" y="2536980"/>
            <a:ext cx="2075643" cy="369332"/>
          </a:xfrm>
          <a:prstGeom prst="rect">
            <a:avLst/>
          </a:prstGeom>
          <a:noFill/>
        </p:spPr>
        <p:txBody>
          <a:bodyPr wrap="square" rtlCol="0">
            <a:spAutoFit/>
          </a:bodyPr>
          <a:lstStyle/>
          <a:p>
            <a:r>
              <a:rPr lang="en-US" dirty="0">
                <a:latin typeface="Sitka Text" panose="02000505000000020004" pitchFamily="2" charset="0"/>
              </a:rPr>
              <a:t>REST API CALLS</a:t>
            </a:r>
            <a:endParaRPr lang="en-IN" dirty="0">
              <a:latin typeface="Sitka Text" panose="02000505000000020004" pitchFamily="2" charset="0"/>
            </a:endParaRPr>
          </a:p>
        </p:txBody>
      </p:sp>
      <p:cxnSp>
        <p:nvCxnSpPr>
          <p:cNvPr id="37" name="Straight Arrow Connector 36">
            <a:extLst>
              <a:ext uri="{FF2B5EF4-FFF2-40B4-BE49-F238E27FC236}">
                <a16:creationId xmlns:a16="http://schemas.microsoft.com/office/drawing/2014/main" id="{4502682D-0A43-4D33-89A3-8C6680535F42}"/>
              </a:ext>
            </a:extLst>
          </p:cNvPr>
          <p:cNvCxnSpPr/>
          <p:nvPr/>
        </p:nvCxnSpPr>
        <p:spPr>
          <a:xfrm flipH="1">
            <a:off x="3359675" y="3537905"/>
            <a:ext cx="21306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968EC08E-DC98-4250-B4E7-E91800DD09A0}"/>
              </a:ext>
            </a:extLst>
          </p:cNvPr>
          <p:cNvSpPr txBox="1"/>
          <p:nvPr/>
        </p:nvSpPr>
        <p:spPr>
          <a:xfrm>
            <a:off x="3811648" y="1733868"/>
            <a:ext cx="1173900" cy="307777"/>
          </a:xfrm>
          <a:prstGeom prst="rect">
            <a:avLst/>
          </a:prstGeom>
          <a:noFill/>
        </p:spPr>
        <p:txBody>
          <a:bodyPr wrap="square" rtlCol="0">
            <a:spAutoFit/>
          </a:bodyPr>
          <a:lstStyle/>
          <a:p>
            <a:r>
              <a:rPr lang="en-US" sz="1400" dirty="0">
                <a:latin typeface="Sitka Text" panose="02000505000000020004" pitchFamily="2" charset="0"/>
              </a:rPr>
              <a:t>POST DATA</a:t>
            </a:r>
            <a:endParaRPr lang="en-IN" sz="1400" dirty="0">
              <a:latin typeface="Sitka Text" panose="02000505000000020004" pitchFamily="2" charset="0"/>
            </a:endParaRPr>
          </a:p>
        </p:txBody>
      </p:sp>
      <p:sp>
        <p:nvSpPr>
          <p:cNvPr id="39" name="TextBox 38">
            <a:extLst>
              <a:ext uri="{FF2B5EF4-FFF2-40B4-BE49-F238E27FC236}">
                <a16:creationId xmlns:a16="http://schemas.microsoft.com/office/drawing/2014/main" id="{E1CD8987-0B9E-4FB4-93C5-4E697AC907C3}"/>
              </a:ext>
            </a:extLst>
          </p:cNvPr>
          <p:cNvSpPr txBox="1"/>
          <p:nvPr/>
        </p:nvSpPr>
        <p:spPr>
          <a:xfrm>
            <a:off x="3864444" y="3221573"/>
            <a:ext cx="1121103" cy="307777"/>
          </a:xfrm>
          <a:prstGeom prst="rect">
            <a:avLst/>
          </a:prstGeom>
          <a:noFill/>
        </p:spPr>
        <p:txBody>
          <a:bodyPr wrap="square" rtlCol="0">
            <a:spAutoFit/>
          </a:bodyPr>
          <a:lstStyle/>
          <a:p>
            <a:r>
              <a:rPr lang="en-US" sz="1400" dirty="0">
                <a:latin typeface="Sitka Text" panose="02000505000000020004" pitchFamily="2" charset="0"/>
              </a:rPr>
              <a:t>RESPONSE</a:t>
            </a:r>
            <a:endParaRPr lang="en-IN" sz="1400" dirty="0">
              <a:latin typeface="Sitka Text" panose="02000505000000020004" pitchFamily="2" charset="0"/>
            </a:endParaRPr>
          </a:p>
        </p:txBody>
      </p:sp>
      <p:sp>
        <p:nvSpPr>
          <p:cNvPr id="3" name="TextBox 2">
            <a:extLst>
              <a:ext uri="{FF2B5EF4-FFF2-40B4-BE49-F238E27FC236}">
                <a16:creationId xmlns:a16="http://schemas.microsoft.com/office/drawing/2014/main" id="{761DF892-1A75-4E4A-ADB8-BA7B9605E484}"/>
              </a:ext>
            </a:extLst>
          </p:cNvPr>
          <p:cNvSpPr txBox="1"/>
          <p:nvPr/>
        </p:nvSpPr>
        <p:spPr>
          <a:xfrm>
            <a:off x="1547347" y="4188380"/>
            <a:ext cx="7885936" cy="861774"/>
          </a:xfrm>
          <a:prstGeom prst="rect">
            <a:avLst/>
          </a:prstGeom>
          <a:noFill/>
        </p:spPr>
        <p:txBody>
          <a:bodyPr wrap="square" rtlCol="0">
            <a:spAutoFit/>
          </a:bodyPr>
          <a:lstStyle/>
          <a:p>
            <a:r>
              <a:rPr lang="en-US" sz="1600" dirty="0">
                <a:latin typeface="Sitka Text" panose="02000505000000020004" pitchFamily="2" charset="0"/>
              </a:rPr>
              <a:t>   </a:t>
            </a:r>
            <a:r>
              <a:rPr lang="en-US" sz="1600" u="sng" dirty="0">
                <a:latin typeface="Sitka Text" panose="02000505000000020004" pitchFamily="2" charset="0"/>
              </a:rPr>
              <a:t>Job Roles :</a:t>
            </a:r>
            <a:r>
              <a:rPr lang="en-US" sz="1600" dirty="0">
                <a:latin typeface="Sitka Text" panose="02000505000000020004" pitchFamily="2" charset="0"/>
              </a:rPr>
              <a:t> </a:t>
            </a:r>
          </a:p>
          <a:p>
            <a:pPr marL="285750" indent="-285750">
              <a:buFont typeface="Wingdings" panose="05000000000000000000" pitchFamily="2" charset="2"/>
              <a:buChar char="§"/>
            </a:pPr>
            <a:r>
              <a:rPr lang="en-US" sz="1600" dirty="0" err="1">
                <a:latin typeface="Sitka Text" panose="02000505000000020004" pitchFamily="2" charset="0"/>
              </a:rPr>
              <a:t>Kedar</a:t>
            </a:r>
            <a:r>
              <a:rPr lang="en-US" sz="1600" dirty="0">
                <a:latin typeface="Sitka Text" panose="02000505000000020004" pitchFamily="2" charset="0"/>
              </a:rPr>
              <a:t> – Frontend Development</a:t>
            </a:r>
          </a:p>
          <a:p>
            <a:pPr marL="285750" indent="-285750">
              <a:buFont typeface="Wingdings" panose="05000000000000000000" pitchFamily="2" charset="2"/>
              <a:buChar char="§"/>
            </a:pPr>
            <a:r>
              <a:rPr lang="en-US" sz="1600" dirty="0" err="1">
                <a:latin typeface="Sitka Text" panose="02000505000000020004" pitchFamily="2" charset="0"/>
              </a:rPr>
              <a:t>Mohanavel</a:t>
            </a:r>
            <a:r>
              <a:rPr lang="en-US" sz="1600" dirty="0">
                <a:latin typeface="Sitka Text" panose="02000505000000020004" pitchFamily="2" charset="0"/>
              </a:rPr>
              <a:t> &amp; Piyush Chouhan – Machine Learning &amp; Back-end Development</a:t>
            </a:r>
            <a:endParaRPr lang="en-IN" sz="1600" dirty="0">
              <a:latin typeface="Sitka Text" panose="02000505000000020004" pitchFamily="2" charset="0"/>
            </a:endParaRPr>
          </a:p>
        </p:txBody>
      </p:sp>
      <p:pic>
        <p:nvPicPr>
          <p:cNvPr id="5" name="Picture 4">
            <a:extLst>
              <a:ext uri="{FF2B5EF4-FFF2-40B4-BE49-F238E27FC236}">
                <a16:creationId xmlns:a16="http://schemas.microsoft.com/office/drawing/2014/main" id="{4267D055-5A75-4903-A436-F396791D10CD}"/>
              </a:ext>
            </a:extLst>
          </p:cNvPr>
          <p:cNvPicPr>
            <a:picLocks noChangeAspect="1"/>
          </p:cNvPicPr>
          <p:nvPr/>
        </p:nvPicPr>
        <p:blipFill>
          <a:blip r:embed="rId11">
            <a:extLst>
              <a:ext uri="{837473B0-CC2E-450A-ABE3-18F120FF3D39}">
                <a1611:picAttrSrcUrl xmlns:a1611="http://schemas.microsoft.com/office/drawing/2016/11/main" r:id="rId12"/>
              </a:ext>
            </a:extLst>
          </a:blip>
          <a:stretch>
            <a:fillRect/>
          </a:stretch>
        </p:blipFill>
        <p:spPr>
          <a:xfrm>
            <a:off x="7550558" y="3458030"/>
            <a:ext cx="735970" cy="735970"/>
          </a:xfrm>
          <a:prstGeom prst="rect">
            <a:avLst/>
          </a:prstGeom>
        </p:spPr>
      </p:pic>
      <p:pic>
        <p:nvPicPr>
          <p:cNvPr id="7" name="Picture 6">
            <a:extLst>
              <a:ext uri="{FF2B5EF4-FFF2-40B4-BE49-F238E27FC236}">
                <a16:creationId xmlns:a16="http://schemas.microsoft.com/office/drawing/2014/main" id="{F5084327-41EC-4E8C-B55B-06BFD2C3C07C}"/>
              </a:ext>
            </a:extLst>
          </p:cNvPr>
          <p:cNvPicPr>
            <a:picLocks noChangeAspect="1"/>
          </p:cNvPicPr>
          <p:nvPr/>
        </p:nvPicPr>
        <p:blipFill>
          <a:blip r:embed="rId13">
            <a:extLst>
              <a:ext uri="{837473B0-CC2E-450A-ABE3-18F120FF3D39}">
                <a1611:picAttrSrcUrl xmlns:a1611="http://schemas.microsoft.com/office/drawing/2016/11/main" r:id="rId14"/>
              </a:ext>
            </a:extLst>
          </a:blip>
          <a:stretch>
            <a:fillRect/>
          </a:stretch>
        </p:blipFill>
        <p:spPr>
          <a:xfrm>
            <a:off x="8453482" y="3633022"/>
            <a:ext cx="824377" cy="473725"/>
          </a:xfrm>
          <a:prstGeom prst="rect">
            <a:avLst/>
          </a:prstGeom>
        </p:spPr>
      </p:pic>
    </p:spTree>
    <p:extLst>
      <p:ext uri="{BB962C8B-B14F-4D97-AF65-F5344CB8AC3E}">
        <p14:creationId xmlns:p14="http://schemas.microsoft.com/office/powerpoint/2010/main" val="1703342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87895-4204-4CC4-8D9A-A78FAF31F053}"/>
              </a:ext>
            </a:extLst>
          </p:cNvPr>
          <p:cNvSpPr>
            <a:spLocks noGrp="1"/>
          </p:cNvSpPr>
          <p:nvPr>
            <p:ph type="title"/>
          </p:nvPr>
        </p:nvSpPr>
        <p:spPr/>
        <p:txBody>
          <a:bodyPr>
            <a:normAutofit/>
          </a:bodyPr>
          <a:lstStyle/>
          <a:p>
            <a:r>
              <a:rPr lang="en-US" sz="3200" b="1" dirty="0">
                <a:latin typeface="Sitka Text" panose="02000505000000020004" pitchFamily="2" charset="0"/>
              </a:rPr>
              <a:t>Architecture diagram</a:t>
            </a:r>
            <a:endParaRPr lang="en-IN" sz="3200" b="1" dirty="0">
              <a:latin typeface="Sitka Text" panose="02000505000000020004" pitchFamily="2" charset="0"/>
            </a:endParaRPr>
          </a:p>
        </p:txBody>
      </p:sp>
      <p:pic>
        <p:nvPicPr>
          <p:cNvPr id="5" name="Content Placeholder 4">
            <a:extLst>
              <a:ext uri="{FF2B5EF4-FFF2-40B4-BE49-F238E27FC236}">
                <a16:creationId xmlns:a16="http://schemas.microsoft.com/office/drawing/2014/main" id="{C47FCDAA-44E4-40A2-9875-F3D7EC94EB74}"/>
              </a:ext>
            </a:extLst>
          </p:cNvPr>
          <p:cNvPicPr>
            <a:picLocks noGrp="1" noChangeAspect="1"/>
          </p:cNvPicPr>
          <p:nvPr>
            <p:ph idx="1"/>
          </p:nvPr>
        </p:nvPicPr>
        <p:blipFill>
          <a:blip r:embed="rId2"/>
          <a:stretch>
            <a:fillRect/>
          </a:stretch>
        </p:blipFill>
        <p:spPr>
          <a:xfrm>
            <a:off x="752115" y="2134845"/>
            <a:ext cx="10687769" cy="3822072"/>
          </a:xfrm>
        </p:spPr>
      </p:pic>
    </p:spTree>
    <p:extLst>
      <p:ext uri="{BB962C8B-B14F-4D97-AF65-F5344CB8AC3E}">
        <p14:creationId xmlns:p14="http://schemas.microsoft.com/office/powerpoint/2010/main" val="2881051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DA710-4F75-420A-84F4-7E4D818D23FB}"/>
              </a:ext>
            </a:extLst>
          </p:cNvPr>
          <p:cNvSpPr>
            <a:spLocks noGrp="1"/>
          </p:cNvSpPr>
          <p:nvPr>
            <p:ph type="title"/>
          </p:nvPr>
        </p:nvSpPr>
        <p:spPr/>
        <p:txBody>
          <a:bodyPr>
            <a:noAutofit/>
          </a:bodyPr>
          <a:lstStyle/>
          <a:p>
            <a:r>
              <a:rPr lang="en-US" sz="3200" b="1" dirty="0">
                <a:latin typeface="Sitka Text" panose="02000505000000020004" pitchFamily="2" charset="0"/>
              </a:rPr>
              <a:t>      Class diagram                   activity Diagram</a:t>
            </a:r>
            <a:endParaRPr lang="en-IN" sz="3200" b="1" dirty="0">
              <a:latin typeface="Sitka Text" panose="02000505000000020004" pitchFamily="2" charset="0"/>
            </a:endParaRPr>
          </a:p>
        </p:txBody>
      </p:sp>
      <p:pic>
        <p:nvPicPr>
          <p:cNvPr id="5" name="Content Placeholder 4">
            <a:extLst>
              <a:ext uri="{FF2B5EF4-FFF2-40B4-BE49-F238E27FC236}">
                <a16:creationId xmlns:a16="http://schemas.microsoft.com/office/drawing/2014/main" id="{D6473990-B139-4BA4-B41D-100E5AF07F95}"/>
              </a:ext>
            </a:extLst>
          </p:cNvPr>
          <p:cNvPicPr>
            <a:picLocks noGrp="1" noChangeAspect="1"/>
          </p:cNvPicPr>
          <p:nvPr>
            <p:ph idx="1"/>
          </p:nvPr>
        </p:nvPicPr>
        <p:blipFill>
          <a:blip r:embed="rId2"/>
          <a:stretch>
            <a:fillRect/>
          </a:stretch>
        </p:blipFill>
        <p:spPr>
          <a:xfrm>
            <a:off x="1114524" y="2216736"/>
            <a:ext cx="4298998" cy="3678238"/>
          </a:xfrm>
        </p:spPr>
      </p:pic>
      <p:pic>
        <p:nvPicPr>
          <p:cNvPr id="7" name="Picture 6">
            <a:extLst>
              <a:ext uri="{FF2B5EF4-FFF2-40B4-BE49-F238E27FC236}">
                <a16:creationId xmlns:a16="http://schemas.microsoft.com/office/drawing/2014/main" id="{45D87B80-BDE3-4905-A3A5-0D79239309C5}"/>
              </a:ext>
            </a:extLst>
          </p:cNvPr>
          <p:cNvPicPr>
            <a:picLocks noChangeAspect="1"/>
          </p:cNvPicPr>
          <p:nvPr/>
        </p:nvPicPr>
        <p:blipFill>
          <a:blip r:embed="rId3"/>
          <a:stretch>
            <a:fillRect/>
          </a:stretch>
        </p:blipFill>
        <p:spPr>
          <a:xfrm>
            <a:off x="5865922" y="2010431"/>
            <a:ext cx="5318086" cy="4473286"/>
          </a:xfrm>
          <a:prstGeom prst="rect">
            <a:avLst/>
          </a:prstGeom>
        </p:spPr>
      </p:pic>
    </p:spTree>
    <p:extLst>
      <p:ext uri="{BB962C8B-B14F-4D97-AF65-F5344CB8AC3E}">
        <p14:creationId xmlns:p14="http://schemas.microsoft.com/office/powerpoint/2010/main" val="158357450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E503B719-B9A6-4DC9-AA9D-06F16B758B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E586370-B0FB-4108-8B4F-329716A22E3A}">
  <ds:schemaRefs>
    <ds:schemaRef ds:uri="http://schemas.microsoft.com/sharepoint/v3/contenttype/forms"/>
  </ds:schemaRefs>
</ds:datastoreItem>
</file>

<file path=customXml/itemProps3.xml><?xml version="1.0" encoding="utf-8"?>
<ds:datastoreItem xmlns:ds="http://schemas.openxmlformats.org/officeDocument/2006/customXml" ds:itemID="{55B48092-4A2C-4E16-B971-9ACADFFF69E4}">
  <ds:schemaRefs>
    <ds:schemaRef ds:uri="http://purl.org/dc/dcmitype/"/>
    <ds:schemaRef ds:uri="71af3243-3dd4-4a8d-8c0d-dd76da1f02a5"/>
    <ds:schemaRef ds:uri="http://schemas.microsoft.com/office/2006/documentManagement/types"/>
    <ds:schemaRef ds:uri="http://purl.org/dc/elements/1.1/"/>
    <ds:schemaRef ds:uri="http://www.w3.org/XML/1998/namespace"/>
    <ds:schemaRef ds:uri="http://purl.org/dc/terms/"/>
    <ds:schemaRef ds:uri="http://schemas.microsoft.com/office/infopath/2007/PartnerControls"/>
    <ds:schemaRef ds:uri="http://schemas.openxmlformats.org/package/2006/metadata/core-properties"/>
    <ds:schemaRef ds:uri="16c05727-aa75-4e4a-9b5f-8a80a1165891"/>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489</TotalTime>
  <Words>1348</Words>
  <Application>Microsoft Office PowerPoint</Application>
  <PresentationFormat>Widescreen</PresentationFormat>
  <Paragraphs>118</Paragraphs>
  <Slides>27</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Gill Sans MT</vt:lpstr>
      <vt:lpstr>Sitka Text</vt:lpstr>
      <vt:lpstr>Wingdings</vt:lpstr>
      <vt:lpstr>Wingdings 2</vt:lpstr>
      <vt:lpstr>Dividend</vt:lpstr>
      <vt:lpstr>Reconstructing Perceived Images from Human Brain Activities using TWIN DEEP NEURAL NETWORK</vt:lpstr>
      <vt:lpstr>introduction</vt:lpstr>
      <vt:lpstr>literature survey</vt:lpstr>
      <vt:lpstr>PROBLEM STATEMENT</vt:lpstr>
      <vt:lpstr>Dataset creation process</vt:lpstr>
      <vt:lpstr>Technology stack</vt:lpstr>
      <vt:lpstr>Technology stack</vt:lpstr>
      <vt:lpstr>Architecture diagram</vt:lpstr>
      <vt:lpstr>      Class diagram                   activity Diagram</vt:lpstr>
      <vt:lpstr>Deployment diagram</vt:lpstr>
      <vt:lpstr>MODULES derived</vt:lpstr>
      <vt:lpstr>Inference model</vt:lpstr>
      <vt:lpstr>Shared latent space</vt:lpstr>
      <vt:lpstr>Covariance matrix</vt:lpstr>
      <vt:lpstr>Generative model - tdnn</vt:lpstr>
      <vt:lpstr>Convolutional neural network - cnn</vt:lpstr>
      <vt:lpstr>Image classification</vt:lpstr>
      <vt:lpstr>Evaluation Metrics</vt:lpstr>
      <vt:lpstr>SCREEN CAPTURES</vt:lpstr>
      <vt:lpstr>SCREEN CAPTURES</vt:lpstr>
      <vt:lpstr>SCREEN CAPTURES</vt:lpstr>
      <vt:lpstr>SCREEN CAPTURES</vt:lpstr>
      <vt:lpstr>SCREEN CAPTURES</vt:lpstr>
      <vt:lpstr>CONCLUSION</vt:lpstr>
      <vt:lpstr>REFERENCES</vt:lpstr>
      <vt:lpstr>COPYRIGHT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Reconstructing Perceived Images from Human Brain Activities using TWIN DEEP NEURAL NETWORK</dc:title>
  <dc:creator>Piyush Chouhan</dc:creator>
  <cp:lastModifiedBy>Piyush Chouhan</cp:lastModifiedBy>
  <cp:revision>41</cp:revision>
  <dcterms:created xsi:type="dcterms:W3CDTF">2020-11-30T07:06:19Z</dcterms:created>
  <dcterms:modified xsi:type="dcterms:W3CDTF">2021-07-22T12:42:06Z</dcterms:modified>
</cp:coreProperties>
</file>

<file path=docProps/thumbnail.jpeg>
</file>